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34"/>
  </p:notesMasterIdLst>
  <p:sldIdLst>
    <p:sldId id="256" r:id="rId2"/>
    <p:sldId id="271" r:id="rId3"/>
    <p:sldId id="257" r:id="rId4"/>
    <p:sldId id="295" r:id="rId5"/>
    <p:sldId id="285" r:id="rId6"/>
    <p:sldId id="288" r:id="rId7"/>
    <p:sldId id="273" r:id="rId8"/>
    <p:sldId id="268" r:id="rId9"/>
    <p:sldId id="266" r:id="rId10"/>
    <p:sldId id="269" r:id="rId11"/>
    <p:sldId id="274" r:id="rId12"/>
    <p:sldId id="292" r:id="rId13"/>
    <p:sldId id="294" r:id="rId14"/>
    <p:sldId id="293" r:id="rId15"/>
    <p:sldId id="286" r:id="rId16"/>
    <p:sldId id="287" r:id="rId17"/>
    <p:sldId id="289" r:id="rId18"/>
    <p:sldId id="290" r:id="rId19"/>
    <p:sldId id="291" r:id="rId20"/>
    <p:sldId id="296" r:id="rId21"/>
    <p:sldId id="270" r:id="rId22"/>
    <p:sldId id="275" r:id="rId23"/>
    <p:sldId id="277" r:id="rId24"/>
    <p:sldId id="258" r:id="rId25"/>
    <p:sldId id="276" r:id="rId26"/>
    <p:sldId id="278" r:id="rId27"/>
    <p:sldId id="279" r:id="rId28"/>
    <p:sldId id="280" r:id="rId29"/>
    <p:sldId id="281" r:id="rId30"/>
    <p:sldId id="283" r:id="rId31"/>
    <p:sldId id="282" r:id="rId32"/>
    <p:sldId id="26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D0A1"/>
    <a:srgbClr val="58C890"/>
    <a:srgbClr val="339966"/>
    <a:srgbClr val="3333FF"/>
    <a:srgbClr val="FFFFCC"/>
    <a:srgbClr val="663300"/>
    <a:srgbClr val="996633"/>
    <a:srgbClr val="FFFFB4"/>
    <a:srgbClr val="ECF8B2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681" autoAdjust="0"/>
  </p:normalViewPr>
  <p:slideViewPr>
    <p:cSldViewPr>
      <p:cViewPr varScale="1">
        <p:scale>
          <a:sx n="128" d="100"/>
          <a:sy n="128" d="100"/>
        </p:scale>
        <p:origin x="-96" y="-168"/>
      </p:cViewPr>
      <p:guideLst>
        <p:guide orient="horz" pos="2400"/>
        <p:guide pos="33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10FD6-3B38-42F9-A2F4-6FBF4BC6E48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90224-5D0A-4897-B1FC-29F1470AB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66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reativecommons.org/licenses/by-sa/4.0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reativecommons.org/licenses/by-sa/4.0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reativecommons.org/licenses/by-sa/4.0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reativecommons.org/licenses/by-sa/4.0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reativecommons.org/licenses/by-sa/4.0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reativecommons.org/licenses/by-sa/4.0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reativecommons.org/licenses/by-sa/4.0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228600" y="5987853"/>
            <a:ext cx="5687776" cy="412947"/>
            <a:chOff x="228600" y="5853074"/>
            <a:chExt cx="5687776" cy="412947"/>
          </a:xfrm>
        </p:grpSpPr>
        <p:sp>
          <p:nvSpPr>
            <p:cNvPr id="10" name="TextBox 9"/>
            <p:cNvSpPr txBox="1"/>
            <p:nvPr userDrawn="1"/>
          </p:nvSpPr>
          <p:spPr>
            <a:xfrm>
              <a:off x="228600" y="6019800"/>
              <a:ext cx="5687776" cy="246221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pPr algn="l"/>
              <a:r>
                <a:rPr lang="en-US" sz="1000" dirty="0" smtClean="0"/>
                <a:t>This work is licensed under a </a:t>
              </a:r>
              <a:r>
                <a:rPr lang="en-US" sz="1000" dirty="0" smtClean="0">
                  <a:hlinkClick r:id="rId2"/>
                </a:rPr>
                <a:t>Creative Commons Attribution-</a:t>
              </a:r>
              <a:r>
                <a:rPr lang="en-US" sz="1000" dirty="0" err="1" smtClean="0">
                  <a:hlinkClick r:id="rId2"/>
                </a:rPr>
                <a:t>ShareAlike</a:t>
              </a:r>
              <a:r>
                <a:rPr lang="en-US" sz="1000" dirty="0" smtClean="0">
                  <a:hlinkClick r:id="rId2"/>
                </a:rPr>
                <a:t> 4.0 International License</a:t>
              </a:r>
              <a:r>
                <a:rPr lang="en-US" sz="1000" dirty="0" smtClean="0"/>
                <a:t>.</a:t>
              </a:r>
            </a:p>
          </p:txBody>
        </p:sp>
        <p:pic>
          <p:nvPicPr>
            <p:cNvPr id="11" name="Picture 10">
              <a:hlinkClick r:id="rId2"/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5853074"/>
              <a:ext cx="813818" cy="1524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6A7973D-8899-462D-AB89-E213A244663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914400"/>
            <a:ext cx="82296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82" y="6629400"/>
            <a:ext cx="813818" cy="1524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531864"/>
            <a:ext cx="30480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IPC Example ex46_graph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41148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6A7973D-8899-462D-AB89-E213A244663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914400"/>
            <a:ext cx="82296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82" y="6629400"/>
            <a:ext cx="813818" cy="1524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531864"/>
            <a:ext cx="30480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IPC Example ex46_graph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546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 Block (2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6A7973D-8899-462D-AB89-E213A244663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82" y="6629400"/>
            <a:ext cx="813818" cy="15240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531864"/>
            <a:ext cx="30480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21" name="Code Block (right)"/>
          <p:cNvSpPr>
            <a:spLocks noGrp="1"/>
          </p:cNvSpPr>
          <p:nvPr>
            <p:ph type="body" sz="quarter" idx="16"/>
          </p:nvPr>
        </p:nvSpPr>
        <p:spPr>
          <a:xfrm>
            <a:off x="4876800" y="1371600"/>
            <a:ext cx="3810000" cy="4800600"/>
          </a:xfr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none" rtlCol="0">
            <a:noAutofit/>
          </a:bodyPr>
          <a:lstStyle>
            <a:lvl1pPr marL="0" indent="0">
              <a:buFontTx/>
              <a:buNone/>
              <a:defRPr lang="en-US" sz="1000" dirty="0">
                <a:latin typeface="Lucida Console" panose="020B0609040504020204" pitchFamily="49" charset="0"/>
                <a:cs typeface="Courier New" panose="02070309020205020404" pitchFamily="49" charset="0"/>
              </a:defRPr>
            </a:lvl1pPr>
          </a:lstStyle>
          <a:p>
            <a:pPr marL="0" lvl="0"/>
            <a:endParaRPr lang="en-US" dirty="0"/>
          </a:p>
        </p:txBody>
      </p:sp>
      <p:sp>
        <p:nvSpPr>
          <p:cNvPr id="18" name="Filename Placeholder (right)"/>
          <p:cNvSpPr>
            <a:spLocks noGrp="1"/>
          </p:cNvSpPr>
          <p:nvPr>
            <p:ph type="body" sz="quarter" idx="14" hasCustomPrompt="1"/>
          </p:nvPr>
        </p:nvSpPr>
        <p:spPr>
          <a:xfrm>
            <a:off x="4876800" y="1143000"/>
            <a:ext cx="646331" cy="246221"/>
          </a:xfrm>
          <a:noFill/>
        </p:spPr>
        <p:txBody>
          <a:bodyPr wrap="none" rtlCol="0">
            <a:spAutoFit/>
          </a:bodyPr>
          <a:lstStyle>
            <a:lvl1pPr marL="0" indent="0">
              <a:buFontTx/>
              <a:buNone/>
              <a:defRPr lang="en-US" sz="1000" dirty="0" smtClean="0">
                <a:latin typeface="Lucida Console" panose="020B0609040504020204" pitchFamily="49" charset="0"/>
              </a:defRPr>
            </a:lvl1pPr>
          </a:lstStyle>
          <a:p>
            <a:pPr marL="0" lvl="0"/>
            <a:r>
              <a:rPr lang="en-US" dirty="0" err="1" smtClean="0"/>
              <a:t>File.c</a:t>
            </a:r>
            <a:endParaRPr lang="en-US" dirty="0" smtClean="0"/>
          </a:p>
        </p:txBody>
      </p:sp>
      <p:sp>
        <p:nvSpPr>
          <p:cNvPr id="20" name="Code Block (left)"/>
          <p:cNvSpPr>
            <a:spLocks noGrp="1"/>
          </p:cNvSpPr>
          <p:nvPr>
            <p:ph type="body" sz="quarter" idx="15"/>
          </p:nvPr>
        </p:nvSpPr>
        <p:spPr>
          <a:xfrm>
            <a:off x="457200" y="1371600"/>
            <a:ext cx="3810000" cy="4800600"/>
          </a:xfrm>
          <a:solidFill>
            <a:srgbClr val="FFFFCC"/>
          </a:solidFill>
          <a:ln>
            <a:solidFill>
              <a:srgbClr val="00B050"/>
            </a:solidFill>
          </a:ln>
        </p:spPr>
        <p:txBody>
          <a:bodyPr wrap="none" rtlCol="0">
            <a:noAutofit/>
          </a:bodyPr>
          <a:lstStyle>
            <a:lvl1pPr marL="0" indent="0">
              <a:buFontTx/>
              <a:buNone/>
              <a:defRPr lang="en-US" sz="1000" dirty="0">
                <a:latin typeface="Lucida Console" panose="020B0609040504020204" pitchFamily="49" charset="0"/>
                <a:cs typeface="Courier New" panose="02070309020205020404" pitchFamily="49" charset="0"/>
              </a:defRPr>
            </a:lvl1pPr>
          </a:lstStyle>
          <a:p>
            <a:pPr marL="0" lvl="0"/>
            <a:endParaRPr lang="en-US" dirty="0"/>
          </a:p>
        </p:txBody>
      </p:sp>
      <p:sp>
        <p:nvSpPr>
          <p:cNvPr id="5" name="Filename Placeholder (left)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43000"/>
            <a:ext cx="646331" cy="246221"/>
          </a:xfrm>
          <a:noFill/>
        </p:spPr>
        <p:txBody>
          <a:bodyPr wrap="none" rtlCol="0">
            <a:spAutoFit/>
          </a:bodyPr>
          <a:lstStyle>
            <a:lvl1pPr marL="0" indent="0">
              <a:buFontTx/>
              <a:buNone/>
              <a:defRPr lang="en-US" sz="1000" dirty="0" smtClean="0">
                <a:latin typeface="Lucida Console" panose="020B0609040504020204" pitchFamily="49" charset="0"/>
              </a:defRPr>
            </a:lvl1pPr>
          </a:lstStyle>
          <a:p>
            <a:pPr marL="0" lvl="0"/>
            <a:r>
              <a:rPr lang="en-US" dirty="0" err="1" smtClean="0"/>
              <a:t>File.c</a:t>
            </a:r>
            <a:endParaRPr lang="en-US" dirty="0" smtClean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914400"/>
            <a:ext cx="82296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23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6A7973D-8899-462D-AB89-E213A244663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914400"/>
            <a:ext cx="82296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82" y="6629400"/>
            <a:ext cx="813818" cy="15240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531864"/>
            <a:ext cx="30480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IPC Example ex46_graph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818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914400"/>
            <a:ext cx="82296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82" y="6629400"/>
            <a:ext cx="813818" cy="152400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531864"/>
            <a:ext cx="30480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IPC Example ex46_graph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5029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F3EDB-6582-4160-8408-DF7967E41068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82" y="6629400"/>
            <a:ext cx="813818" cy="152400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531864"/>
            <a:ext cx="30480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IPC Example ex46_graph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77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2078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4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lumMod val="100000"/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28816"/>
            <a:ext cx="533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FFFFFF"/>
                </a:solidFill>
              </a:defRPr>
            </a:lvl1pPr>
          </a:lstStyle>
          <a:p>
            <a:fld id="{16A7973D-8899-462D-AB89-E213A244663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" y="6513129"/>
            <a:ext cx="2077290" cy="323981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531864"/>
            <a:ext cx="30480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IPC Example ex46_graph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69" r:id="rId4"/>
    <p:sldLayoutId id="2147483663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ts val="12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IPC Example ex46_graph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52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914400"/>
          </a:xfrm>
        </p:spPr>
        <p:txBody>
          <a:bodyPr/>
          <a:lstStyle/>
          <a:p>
            <a:r>
              <a:rPr lang="en-US" dirty="0" smtClean="0"/>
              <a:t>The data graph supports multiple, independent streams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Graph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81131" y="4114800"/>
            <a:ext cx="1015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Transformer</a:t>
            </a:r>
            <a:endParaRPr lang="en-US" sz="1200" dirty="0"/>
          </a:p>
        </p:txBody>
      </p:sp>
      <p:sp>
        <p:nvSpPr>
          <p:cNvPr id="36" name="Oval 35"/>
          <p:cNvSpPr/>
          <p:nvPr/>
        </p:nvSpPr>
        <p:spPr>
          <a:xfrm>
            <a:off x="1524000" y="35814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87383" y="41148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38" name="Oval 37"/>
          <p:cNvSpPr/>
          <p:nvPr/>
        </p:nvSpPr>
        <p:spPr>
          <a:xfrm>
            <a:off x="2895600" y="35814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stCxn id="36" idx="6"/>
            <a:endCxn id="38" idx="2"/>
          </p:cNvCxnSpPr>
          <p:nvPr/>
        </p:nvCxnSpPr>
        <p:spPr>
          <a:xfrm>
            <a:off x="2057400" y="3848100"/>
            <a:ext cx="838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013473" y="4114800"/>
            <a:ext cx="1015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Transformer</a:t>
            </a:r>
            <a:endParaRPr lang="en-US" sz="1200" dirty="0"/>
          </a:p>
        </p:txBody>
      </p:sp>
      <p:sp>
        <p:nvSpPr>
          <p:cNvPr id="41" name="Oval 40"/>
          <p:cNvSpPr/>
          <p:nvPr/>
        </p:nvSpPr>
        <p:spPr>
          <a:xfrm>
            <a:off x="4227942" y="35814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stCxn id="38" idx="6"/>
            <a:endCxn id="41" idx="2"/>
          </p:cNvCxnSpPr>
          <p:nvPr/>
        </p:nvCxnSpPr>
        <p:spPr>
          <a:xfrm>
            <a:off x="3429000" y="3848100"/>
            <a:ext cx="798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83504" y="4114800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46" name="Oval 45"/>
          <p:cNvSpPr/>
          <p:nvPr/>
        </p:nvSpPr>
        <p:spPr>
          <a:xfrm>
            <a:off x="5562600" y="35814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/>
          <p:cNvCxnSpPr>
            <a:stCxn id="41" idx="6"/>
            <a:endCxn id="46" idx="2"/>
          </p:cNvCxnSpPr>
          <p:nvPr/>
        </p:nvCxnSpPr>
        <p:spPr>
          <a:xfrm>
            <a:off x="4761342" y="3848100"/>
            <a:ext cx="80125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194014" y="36576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3505200" y="36576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4876800" y="36576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2665348" y="2743200"/>
            <a:ext cx="1015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Transformer</a:t>
            </a:r>
            <a:endParaRPr lang="en-US" sz="1200" dirty="0"/>
          </a:p>
        </p:txBody>
      </p:sp>
      <p:sp>
        <p:nvSpPr>
          <p:cNvPr id="28" name="Oval 27"/>
          <p:cNvSpPr/>
          <p:nvPr/>
        </p:nvSpPr>
        <p:spPr>
          <a:xfrm>
            <a:off x="1508217" y="22098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27432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30" name="Oval 29"/>
          <p:cNvSpPr/>
          <p:nvPr/>
        </p:nvSpPr>
        <p:spPr>
          <a:xfrm>
            <a:off x="2879817" y="22098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>
            <a:stCxn id="28" idx="6"/>
            <a:endCxn id="30" idx="2"/>
          </p:cNvCxnSpPr>
          <p:nvPr/>
        </p:nvCxnSpPr>
        <p:spPr>
          <a:xfrm>
            <a:off x="2041617" y="2476500"/>
            <a:ext cx="838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0" idx="6"/>
          </p:cNvCxnSpPr>
          <p:nvPr/>
        </p:nvCxnSpPr>
        <p:spPr>
          <a:xfrm>
            <a:off x="3413217" y="2476500"/>
            <a:ext cx="798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038600" y="2743200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49" name="Oval 48"/>
          <p:cNvSpPr/>
          <p:nvPr/>
        </p:nvSpPr>
        <p:spPr>
          <a:xfrm>
            <a:off x="4217696" y="22098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178231" y="22860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>
            <a:off x="3489417" y="22860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7854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914400"/>
          </a:xfrm>
        </p:spPr>
        <p:txBody>
          <a:bodyPr/>
          <a:lstStyle/>
          <a:p>
            <a:r>
              <a:rPr lang="en-US" dirty="0" smtClean="0"/>
              <a:t>The following table summarizes the data graph details.</a:t>
            </a:r>
          </a:p>
          <a:p>
            <a:pPr lvl="1"/>
            <a:r>
              <a:rPr lang="en-US" dirty="0" smtClean="0"/>
              <a:t>The nodes run on designated processors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Graph - Summary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901259"/>
              </p:ext>
            </p:extLst>
          </p:nvPr>
        </p:nvGraphicFramePr>
        <p:xfrm>
          <a:off x="762000" y="2514600"/>
          <a:ext cx="7772464" cy="14833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52980"/>
                <a:gridCol w="1249680"/>
                <a:gridCol w="1376680"/>
                <a:gridCol w="1579944"/>
                <a:gridCol w="131318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Producer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Consumer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Transformer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Combiner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Processor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DSP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Execution Context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Global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Global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Input,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Output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0, 1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2, 1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5-Point Star 6"/>
          <p:cNvSpPr/>
          <p:nvPr/>
        </p:nvSpPr>
        <p:spPr>
          <a:xfrm>
            <a:off x="5638800" y="1676400"/>
            <a:ext cx="152400" cy="152400"/>
          </a:xfrm>
          <a:prstGeom prst="star5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371600"/>
          </a:xfrm>
        </p:spPr>
        <p:txBody>
          <a:bodyPr/>
          <a:lstStyle/>
          <a:p>
            <a:r>
              <a:rPr lang="en-US" dirty="0" smtClean="0"/>
              <a:t>The first example will be to build the following data stream. Note that both nodes are running on the HOST.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Demo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879817" y="2923401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3456801"/>
            <a:ext cx="80663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Producer</a:t>
            </a:r>
          </a:p>
          <a:p>
            <a:pPr algn="ctr"/>
            <a:r>
              <a:rPr lang="en-US" sz="1000" dirty="0" smtClean="0"/>
              <a:t>[HOST]</a:t>
            </a:r>
            <a:endParaRPr lang="en-US" sz="1000" dirty="0"/>
          </a:p>
        </p:txBody>
      </p:sp>
      <p:cxnSp>
        <p:nvCxnSpPr>
          <p:cNvPr id="10" name="Straight Arrow Connector 9"/>
          <p:cNvCxnSpPr>
            <a:stCxn id="7" idx="6"/>
            <a:endCxn id="13" idx="2"/>
          </p:cNvCxnSpPr>
          <p:nvPr/>
        </p:nvCxnSpPr>
        <p:spPr>
          <a:xfrm>
            <a:off x="3413217" y="3190101"/>
            <a:ext cx="118547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19600" y="3456801"/>
            <a:ext cx="89159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Consumer</a:t>
            </a:r>
          </a:p>
          <a:p>
            <a:pPr algn="ctr"/>
            <a:r>
              <a:rPr lang="en-US" sz="1000" dirty="0" smtClean="0"/>
              <a:t>[HOST]</a:t>
            </a:r>
            <a:endParaRPr lang="en-US" sz="1000" dirty="0"/>
          </a:p>
        </p:txBody>
      </p:sp>
      <p:sp>
        <p:nvSpPr>
          <p:cNvPr id="13" name="Oval 12"/>
          <p:cNvSpPr/>
          <p:nvPr/>
        </p:nvSpPr>
        <p:spPr>
          <a:xfrm>
            <a:off x="4598696" y="2923401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7030" y="2999601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2425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Now </a:t>
            </a:r>
            <a:r>
              <a:rPr lang="en-US" dirty="0"/>
              <a:t>we will rebuild the data stream to include a transformer node running on the DSP.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Demo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31157" y="3657600"/>
            <a:ext cx="101572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Transformer</a:t>
            </a:r>
          </a:p>
          <a:p>
            <a:pPr algn="ctr"/>
            <a:r>
              <a:rPr lang="en-US" sz="1000" dirty="0" smtClean="0"/>
              <a:t>[DSP1]</a:t>
            </a:r>
            <a:endParaRPr lang="en-US" sz="1000" dirty="0"/>
          </a:p>
        </p:txBody>
      </p:sp>
      <p:sp>
        <p:nvSpPr>
          <p:cNvPr id="7" name="Oval 6"/>
          <p:cNvSpPr/>
          <p:nvPr/>
        </p:nvSpPr>
        <p:spPr>
          <a:xfrm>
            <a:off x="2674026" y="31242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37409" y="3657600"/>
            <a:ext cx="8066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Producer</a:t>
            </a:r>
          </a:p>
          <a:p>
            <a:pPr algn="ctr"/>
            <a:r>
              <a:rPr lang="en-US" sz="1000" dirty="0" smtClean="0"/>
              <a:t>[HOST]</a:t>
            </a:r>
            <a:endParaRPr lang="en-US" sz="1000" dirty="0"/>
          </a:p>
        </p:txBody>
      </p:sp>
      <p:sp>
        <p:nvSpPr>
          <p:cNvPr id="9" name="Oval 8"/>
          <p:cNvSpPr/>
          <p:nvPr/>
        </p:nvSpPr>
        <p:spPr>
          <a:xfrm>
            <a:off x="4045626" y="31242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7" idx="6"/>
            <a:endCxn id="9" idx="2"/>
          </p:cNvCxnSpPr>
          <p:nvPr/>
        </p:nvCxnSpPr>
        <p:spPr>
          <a:xfrm>
            <a:off x="3207426" y="3390900"/>
            <a:ext cx="838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6"/>
          </p:cNvCxnSpPr>
          <p:nvPr/>
        </p:nvCxnSpPr>
        <p:spPr>
          <a:xfrm>
            <a:off x="4579026" y="3390900"/>
            <a:ext cx="798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04409" y="3657600"/>
            <a:ext cx="89159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Consumer</a:t>
            </a:r>
          </a:p>
          <a:p>
            <a:pPr algn="ctr"/>
            <a:r>
              <a:rPr lang="en-US" sz="1000" dirty="0" smtClean="0"/>
              <a:t>[HOST]</a:t>
            </a:r>
            <a:endParaRPr lang="en-US" sz="1000" dirty="0"/>
          </a:p>
        </p:txBody>
      </p:sp>
      <p:sp>
        <p:nvSpPr>
          <p:cNvPr id="13" name="Oval 12"/>
          <p:cNvSpPr/>
          <p:nvPr/>
        </p:nvSpPr>
        <p:spPr>
          <a:xfrm>
            <a:off x="5383505" y="31242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34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371600"/>
          </a:xfrm>
        </p:spPr>
        <p:txBody>
          <a:bodyPr/>
          <a:lstStyle/>
          <a:p>
            <a:r>
              <a:rPr lang="en-US" dirty="0"/>
              <a:t>The next example is to add a </a:t>
            </a:r>
            <a:r>
              <a:rPr lang="en-US" dirty="0" smtClean="0"/>
              <a:t>second data </a:t>
            </a:r>
            <a:r>
              <a:rPr lang="en-US" dirty="0"/>
              <a:t>stream which has two producers, two transformers, one combiner, and one consumer node.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Demo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70148" y="3276600"/>
            <a:ext cx="101572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Transformer</a:t>
            </a:r>
          </a:p>
          <a:p>
            <a:pPr algn="ctr"/>
            <a:r>
              <a:rPr lang="en-US" sz="1000" dirty="0" smtClean="0"/>
              <a:t>[DSP5]</a:t>
            </a:r>
            <a:endParaRPr lang="en-US" sz="1000" dirty="0"/>
          </a:p>
        </p:txBody>
      </p:sp>
      <p:sp>
        <p:nvSpPr>
          <p:cNvPr id="7" name="Oval 6"/>
          <p:cNvSpPr/>
          <p:nvPr/>
        </p:nvSpPr>
        <p:spPr>
          <a:xfrm>
            <a:off x="1813017" y="27432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3276600"/>
            <a:ext cx="80663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Producer</a:t>
            </a:r>
          </a:p>
          <a:p>
            <a:pPr algn="ctr"/>
            <a:r>
              <a:rPr lang="en-US" sz="1000" dirty="0" smtClean="0"/>
              <a:t>[HOST]</a:t>
            </a:r>
            <a:endParaRPr lang="en-US" sz="1000" dirty="0"/>
          </a:p>
        </p:txBody>
      </p:sp>
      <p:sp>
        <p:nvSpPr>
          <p:cNvPr id="9" name="Oval 8"/>
          <p:cNvSpPr/>
          <p:nvPr/>
        </p:nvSpPr>
        <p:spPr>
          <a:xfrm>
            <a:off x="3184617" y="27432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7" idx="6"/>
            <a:endCxn id="9" idx="2"/>
          </p:cNvCxnSpPr>
          <p:nvPr/>
        </p:nvCxnSpPr>
        <p:spPr>
          <a:xfrm>
            <a:off x="2346417" y="3009900"/>
            <a:ext cx="838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6"/>
            <a:endCxn id="43" idx="1"/>
          </p:cNvCxnSpPr>
          <p:nvPr/>
        </p:nvCxnSpPr>
        <p:spPr>
          <a:xfrm>
            <a:off x="3718017" y="3009900"/>
            <a:ext cx="1089552" cy="82832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48400" y="4293513"/>
            <a:ext cx="8915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Consumer</a:t>
            </a:r>
          </a:p>
          <a:p>
            <a:pPr algn="ctr"/>
            <a:r>
              <a:rPr lang="en-US" sz="1000" dirty="0" smtClean="0"/>
              <a:t>[HOST]</a:t>
            </a:r>
            <a:endParaRPr lang="en-US" sz="1000" dirty="0"/>
          </a:p>
        </p:txBody>
      </p:sp>
      <p:sp>
        <p:nvSpPr>
          <p:cNvPr id="13" name="Oval 12"/>
          <p:cNvSpPr/>
          <p:nvPr/>
        </p:nvSpPr>
        <p:spPr>
          <a:xfrm>
            <a:off x="6427496" y="3760113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4" name="TextBox 5"/>
          <p:cNvSpPr txBox="1"/>
          <p:nvPr/>
        </p:nvSpPr>
        <p:spPr>
          <a:xfrm>
            <a:off x="2970148" y="5124018"/>
            <a:ext cx="101572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Transformer</a:t>
            </a:r>
          </a:p>
          <a:p>
            <a:pPr algn="ctr"/>
            <a:r>
              <a:rPr lang="en-US" sz="1000" dirty="0" smtClean="0"/>
              <a:t>[</a:t>
            </a:r>
            <a:r>
              <a:rPr lang="en-US" sz="1000" dirty="0" smtClean="0"/>
              <a:t>DSP6]</a:t>
            </a:r>
            <a:endParaRPr lang="en-US" sz="1000" dirty="0"/>
          </a:p>
        </p:txBody>
      </p:sp>
      <p:sp>
        <p:nvSpPr>
          <p:cNvPr id="35" name="Oval 34"/>
          <p:cNvSpPr/>
          <p:nvPr/>
        </p:nvSpPr>
        <p:spPr>
          <a:xfrm>
            <a:off x="1813017" y="4590618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6" name="TextBox 7"/>
          <p:cNvSpPr txBox="1"/>
          <p:nvPr/>
        </p:nvSpPr>
        <p:spPr>
          <a:xfrm>
            <a:off x="1676400" y="5124018"/>
            <a:ext cx="80663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Producer</a:t>
            </a:r>
          </a:p>
          <a:p>
            <a:pPr algn="ctr"/>
            <a:r>
              <a:rPr lang="en-US" sz="1000" dirty="0" smtClean="0"/>
              <a:t>[HOST]</a:t>
            </a:r>
            <a:endParaRPr lang="en-US" sz="1000" dirty="0"/>
          </a:p>
        </p:txBody>
      </p:sp>
      <p:sp>
        <p:nvSpPr>
          <p:cNvPr id="37" name="Oval 36"/>
          <p:cNvSpPr/>
          <p:nvPr/>
        </p:nvSpPr>
        <p:spPr>
          <a:xfrm>
            <a:off x="3184617" y="4590618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38" name="Straight Arrow Connector 37"/>
          <p:cNvCxnSpPr>
            <a:stCxn id="35" idx="6"/>
            <a:endCxn id="37" idx="2"/>
          </p:cNvCxnSpPr>
          <p:nvPr/>
        </p:nvCxnSpPr>
        <p:spPr>
          <a:xfrm>
            <a:off x="2346417" y="4857318"/>
            <a:ext cx="838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7" idx="6"/>
            <a:endCxn id="43" idx="3"/>
          </p:cNvCxnSpPr>
          <p:nvPr/>
        </p:nvCxnSpPr>
        <p:spPr>
          <a:xfrm flipV="1">
            <a:off x="3718017" y="4215398"/>
            <a:ext cx="1089552" cy="64192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572000" y="4293513"/>
            <a:ext cx="8483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Combiner</a:t>
            </a:r>
          </a:p>
          <a:p>
            <a:pPr algn="ctr"/>
            <a:r>
              <a:rPr lang="en-US" sz="1000" dirty="0" smtClean="0"/>
              <a:t>[DSP8]</a:t>
            </a:r>
            <a:endParaRPr lang="en-US" sz="1000" dirty="0"/>
          </a:p>
        </p:txBody>
      </p:sp>
      <p:sp>
        <p:nvSpPr>
          <p:cNvPr id="43" name="Oval 42"/>
          <p:cNvSpPr/>
          <p:nvPr/>
        </p:nvSpPr>
        <p:spPr>
          <a:xfrm>
            <a:off x="4729454" y="3760113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>
            <a:stCxn id="43" idx="6"/>
            <a:endCxn id="13" idx="2"/>
          </p:cNvCxnSpPr>
          <p:nvPr/>
        </p:nvCxnSpPr>
        <p:spPr>
          <a:xfrm>
            <a:off x="5262854" y="4026813"/>
            <a:ext cx="11646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81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IPC attach mode controls what happens in </a:t>
            </a:r>
            <a:r>
              <a:rPr lang="en-US" dirty="0" err="1" smtClean="0"/>
              <a:t>Ipc_start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Two attach modes:</a:t>
            </a:r>
          </a:p>
          <a:p>
            <a:pPr lvl="1"/>
            <a:r>
              <a:rPr lang="en-US" dirty="0" err="1" smtClean="0"/>
              <a:t>Ipc.ProcSync_ALL</a:t>
            </a:r>
            <a:r>
              <a:rPr lang="en-US" dirty="0" smtClean="0"/>
              <a:t> – all processors attach at the same time</a:t>
            </a:r>
          </a:p>
          <a:p>
            <a:pPr lvl="1"/>
            <a:r>
              <a:rPr lang="en-US" dirty="0" err="1" smtClean="0"/>
              <a:t>Ipc.ProcSync_PAIR</a:t>
            </a:r>
            <a:r>
              <a:rPr lang="en-US" dirty="0" smtClean="0"/>
              <a:t> – each processor attaches explicitly</a:t>
            </a:r>
          </a:p>
          <a:p>
            <a:r>
              <a:rPr lang="en-US" dirty="0" smtClean="0"/>
              <a:t>All processors must agree on the same attach mode.</a:t>
            </a:r>
          </a:p>
          <a:p>
            <a:r>
              <a:rPr lang="en-US" dirty="0" err="1" smtClean="0"/>
              <a:t>Ipc.ProcSync_ALL</a:t>
            </a:r>
            <a:endParaRPr lang="en-US" dirty="0"/>
          </a:p>
          <a:p>
            <a:pPr lvl="1"/>
            <a:r>
              <a:rPr lang="en-US" dirty="0" smtClean="0"/>
              <a:t>All participating DSPs must be loaded and running first. They must all call </a:t>
            </a:r>
            <a:r>
              <a:rPr lang="en-US" dirty="0" err="1" smtClean="0"/>
              <a:t>Ipc_start</a:t>
            </a:r>
            <a:r>
              <a:rPr lang="en-US" dirty="0" smtClean="0"/>
              <a:t> at the same time.</a:t>
            </a:r>
          </a:p>
          <a:p>
            <a:pPr lvl="1"/>
            <a:r>
              <a:rPr lang="en-US" dirty="0" smtClean="0"/>
              <a:t>When the host program calls </a:t>
            </a:r>
            <a:r>
              <a:rPr lang="en-US" dirty="0" err="1" smtClean="0"/>
              <a:t>Ipc_start</a:t>
            </a:r>
            <a:r>
              <a:rPr lang="en-US" dirty="0" smtClean="0"/>
              <a:t>, it will implicitly attach to all running DSPs.</a:t>
            </a:r>
          </a:p>
          <a:p>
            <a:r>
              <a:rPr lang="en-US" dirty="0" err="1" smtClean="0"/>
              <a:t>Ipc.ProcSync_PAIR</a:t>
            </a:r>
            <a:endParaRPr lang="en-US" dirty="0" smtClean="0"/>
          </a:p>
          <a:p>
            <a:pPr lvl="1"/>
            <a:r>
              <a:rPr lang="en-US" dirty="0" smtClean="0"/>
              <a:t>DSPs and host programs can start in any order.</a:t>
            </a:r>
          </a:p>
          <a:p>
            <a:pPr lvl="1"/>
            <a:r>
              <a:rPr lang="en-US" dirty="0" smtClean="0"/>
              <a:t>Calling </a:t>
            </a:r>
            <a:r>
              <a:rPr lang="en-US" dirty="0" err="1" smtClean="0"/>
              <a:t>Ipc_start</a:t>
            </a:r>
            <a:r>
              <a:rPr lang="en-US" dirty="0" smtClean="0"/>
              <a:t> will *not* attach. You must call </a:t>
            </a:r>
            <a:r>
              <a:rPr lang="en-US" dirty="0" err="1" smtClean="0"/>
              <a:t>Ipc_attach</a:t>
            </a:r>
            <a:r>
              <a:rPr lang="en-US" dirty="0" smtClean="0"/>
              <a:t> explicitly from your program.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 Attach Modes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2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You must always call </a:t>
            </a:r>
            <a:r>
              <a:rPr lang="en-US" sz="2000" dirty="0" err="1" smtClean="0"/>
              <a:t>Ipc_start</a:t>
            </a:r>
            <a:r>
              <a:rPr lang="en-US" sz="2000" dirty="0"/>
              <a:t> </a:t>
            </a:r>
            <a:r>
              <a:rPr lang="en-US" sz="2000" dirty="0" smtClean="0"/>
              <a:t>before any other IPC API.</a:t>
            </a:r>
          </a:p>
          <a:p>
            <a:pPr lvl="1"/>
            <a:r>
              <a:rPr lang="en-US" sz="1600" dirty="0" smtClean="0"/>
              <a:t>On Linux, you must call </a:t>
            </a:r>
            <a:r>
              <a:rPr lang="en-US" sz="1600" dirty="0" err="1" smtClean="0"/>
              <a:t>Ipc_transportConfig</a:t>
            </a:r>
            <a:r>
              <a:rPr lang="en-US" sz="1600" dirty="0" smtClean="0"/>
              <a:t> before </a:t>
            </a:r>
            <a:r>
              <a:rPr lang="en-US" sz="1600" dirty="0" err="1" smtClean="0"/>
              <a:t>Ipc_start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On DSP, when Linux is running on the host, you must call </a:t>
            </a:r>
            <a:r>
              <a:rPr lang="en-US" sz="1600" dirty="0" err="1" smtClean="0"/>
              <a:t>IpcMgr_ipcStartup</a:t>
            </a:r>
            <a:r>
              <a:rPr lang="en-US" sz="1600" dirty="0" smtClean="0"/>
              <a:t> before </a:t>
            </a:r>
            <a:r>
              <a:rPr lang="en-US" sz="1600" dirty="0" err="1" smtClean="0"/>
              <a:t>Ipc_start</a:t>
            </a:r>
            <a:r>
              <a:rPr lang="en-US" sz="1600" dirty="0" smtClean="0"/>
              <a:t>.</a:t>
            </a:r>
          </a:p>
          <a:p>
            <a:r>
              <a:rPr lang="en-US" sz="2000" dirty="0" smtClean="0"/>
              <a:t>You must attach before you can communicate with the remote processor.</a:t>
            </a:r>
          </a:p>
          <a:p>
            <a:r>
              <a:rPr lang="en-US" sz="2000" dirty="0" smtClean="0"/>
              <a:t>You do not attach to yourself.</a:t>
            </a:r>
          </a:p>
          <a:p>
            <a:r>
              <a:rPr lang="en-US" sz="2000" dirty="0" smtClean="0"/>
              <a:t>On Linux, call </a:t>
            </a:r>
            <a:r>
              <a:rPr lang="en-US" sz="2000" dirty="0" err="1" smtClean="0"/>
              <a:t>Ipc_attach</a:t>
            </a:r>
            <a:r>
              <a:rPr lang="en-US" sz="2000" dirty="0" smtClean="0"/>
              <a:t> for each DSP you communicate with.</a:t>
            </a:r>
          </a:p>
          <a:p>
            <a:r>
              <a:rPr lang="en-US" sz="2000" dirty="0" smtClean="0"/>
              <a:t>When running on the DSP:</a:t>
            </a:r>
          </a:p>
          <a:p>
            <a:pPr lvl="1"/>
            <a:r>
              <a:rPr lang="en-US" sz="1600" dirty="0" smtClean="0"/>
              <a:t>You must attach to the owner of SR-Zero first (regardless). And the owner must attach to you </a:t>
            </a:r>
            <a:r>
              <a:rPr lang="en-US" sz="1600" i="1" dirty="0" smtClean="0"/>
              <a:t>at the same time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Attach to any additional DSP as needed. Both sides must attach to each other </a:t>
            </a:r>
            <a:r>
              <a:rPr lang="en-US" sz="1600" i="1" dirty="0" smtClean="0"/>
              <a:t>at the same time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You must call </a:t>
            </a:r>
            <a:r>
              <a:rPr lang="en-US" sz="1600" dirty="0" err="1" smtClean="0"/>
              <a:t>Ipc_attach</a:t>
            </a:r>
            <a:r>
              <a:rPr lang="en-US" sz="1600" dirty="0" smtClean="0"/>
              <a:t> in a loop. It takes several calls to work through the multi-stage handshake.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 Attach Rules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82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4572000" cy="5257800"/>
          </a:xfrm>
        </p:spPr>
        <p:txBody>
          <a:bodyPr/>
          <a:lstStyle/>
          <a:p>
            <a:r>
              <a:rPr lang="en-US" dirty="0" smtClean="0"/>
              <a:t>Linux program attach to DSP1</a:t>
            </a:r>
          </a:p>
          <a:p>
            <a:pPr lvl="1"/>
            <a:r>
              <a:rPr lang="en-US" dirty="0" smtClean="0"/>
              <a:t>DSP1 is SR-Zero owner</a:t>
            </a:r>
          </a:p>
          <a:p>
            <a:r>
              <a:rPr lang="en-US" dirty="0" smtClean="0"/>
              <a:t>Linux program starts first</a:t>
            </a:r>
          </a:p>
          <a:p>
            <a:pPr lvl="1"/>
            <a:r>
              <a:rPr lang="en-US" dirty="0" err="1" smtClean="0"/>
              <a:t>Ipc_start</a:t>
            </a:r>
            <a:endParaRPr lang="en-US" dirty="0" smtClean="0"/>
          </a:p>
          <a:p>
            <a:r>
              <a:rPr lang="en-US" dirty="0" smtClean="0"/>
              <a:t>DSP1 program boots</a:t>
            </a:r>
          </a:p>
          <a:p>
            <a:pPr lvl="1"/>
            <a:r>
              <a:rPr lang="en-US" dirty="0" err="1" smtClean="0"/>
              <a:t>IpcMgr_ipcStartup</a:t>
            </a:r>
            <a:endParaRPr lang="en-US" dirty="0" smtClean="0"/>
          </a:p>
          <a:p>
            <a:pPr lvl="1"/>
            <a:r>
              <a:rPr lang="en-US" dirty="0" err="1" smtClean="0"/>
              <a:t>Ipc_start</a:t>
            </a:r>
            <a:endParaRPr lang="en-US" dirty="0" smtClean="0"/>
          </a:p>
          <a:p>
            <a:r>
              <a:rPr lang="en-US" dirty="0" smtClean="0"/>
              <a:t>Linux attach to DSP1</a:t>
            </a:r>
          </a:p>
          <a:p>
            <a:pPr lvl="1"/>
            <a:r>
              <a:rPr lang="en-US" dirty="0" err="1" smtClean="0"/>
              <a:t>Ipc_attach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 Attach Example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10200" y="1752600"/>
            <a:ext cx="1371600" cy="381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00" dirty="0" err="1" smtClean="0"/>
              <a:t>Ipc_transportConfig</a:t>
            </a:r>
            <a:endParaRPr lang="en-US" sz="1000" dirty="0" smtClean="0"/>
          </a:p>
          <a:p>
            <a:pPr algn="ctr"/>
            <a:r>
              <a:rPr lang="en-US" sz="1200" dirty="0" err="1" smtClean="0"/>
              <a:t>Ipc_start</a:t>
            </a:r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5486400" y="12192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Start</a:t>
            </a:r>
            <a:endParaRPr lang="en-US" sz="1200" dirty="0"/>
          </a:p>
        </p:txBody>
      </p:sp>
      <p:cxnSp>
        <p:nvCxnSpPr>
          <p:cNvPr id="8" name="Straight Arrow Connector 7"/>
          <p:cNvCxnSpPr>
            <a:stCxn id="7" idx="2"/>
            <a:endCxn id="6" idx="0"/>
          </p:cNvCxnSpPr>
          <p:nvPr/>
        </p:nvCxnSpPr>
        <p:spPr>
          <a:xfrm>
            <a:off x="6096000" y="1493520"/>
            <a:ext cx="0" cy="2590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486400" y="24384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load DSP1</a:t>
            </a:r>
            <a:endParaRPr lang="en-US" sz="12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7391400" y="2590800"/>
            <a:ext cx="914400" cy="38100"/>
            <a:chOff x="6400800" y="2324100"/>
            <a:chExt cx="914400" cy="3810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6400800" y="23241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400800" y="23622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/>
          <p:cNvCxnSpPr>
            <a:endCxn id="25" idx="0"/>
          </p:cNvCxnSpPr>
          <p:nvPr/>
        </p:nvCxnSpPr>
        <p:spPr>
          <a:xfrm>
            <a:off x="7848600" y="2628900"/>
            <a:ext cx="0" cy="3429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162800" y="2971800"/>
            <a:ext cx="1371600" cy="381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50" dirty="0" err="1" smtClean="0"/>
              <a:t>IpcMgr_ipcStartup</a:t>
            </a:r>
            <a:endParaRPr lang="en-US" sz="1050" dirty="0" smtClean="0"/>
          </a:p>
          <a:p>
            <a:pPr algn="ctr"/>
            <a:r>
              <a:rPr lang="en-US" sz="1200" dirty="0" err="1" smtClean="0"/>
              <a:t>Ipc_start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5486400" y="35814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Ipc_attach</a:t>
            </a:r>
            <a:r>
              <a:rPr lang="en-US" sz="1000" dirty="0" smtClean="0"/>
              <a:t>(DSP1)</a:t>
            </a:r>
            <a:endParaRPr lang="en-US" sz="1000" dirty="0"/>
          </a:p>
        </p:txBody>
      </p:sp>
      <p:sp>
        <p:nvSpPr>
          <p:cNvPr id="27" name="Rectangle 26"/>
          <p:cNvSpPr/>
          <p:nvPr/>
        </p:nvSpPr>
        <p:spPr>
          <a:xfrm>
            <a:off x="5486400" y="41148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. . .</a:t>
            </a:r>
            <a:endParaRPr lang="en-US" sz="1200" b="1" dirty="0"/>
          </a:p>
        </p:txBody>
      </p:sp>
      <p:sp>
        <p:nvSpPr>
          <p:cNvPr id="28" name="Rectangle 27"/>
          <p:cNvSpPr/>
          <p:nvPr/>
        </p:nvSpPr>
        <p:spPr>
          <a:xfrm>
            <a:off x="7239000" y="41148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. . .</a:t>
            </a:r>
            <a:endParaRPr lang="en-US" sz="1200" b="1" dirty="0"/>
          </a:p>
        </p:txBody>
      </p:sp>
      <p:sp>
        <p:nvSpPr>
          <p:cNvPr id="29" name="TextBox 16"/>
          <p:cNvSpPr txBox="1"/>
          <p:nvPr/>
        </p:nvSpPr>
        <p:spPr>
          <a:xfrm>
            <a:off x="7467600" y="5257800"/>
            <a:ext cx="762000" cy="27699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DSP1</a:t>
            </a:r>
            <a:endParaRPr lang="en-US" sz="1200" dirty="0"/>
          </a:p>
        </p:txBody>
      </p:sp>
      <p:sp>
        <p:nvSpPr>
          <p:cNvPr id="30" name="TextBox 15"/>
          <p:cNvSpPr txBox="1"/>
          <p:nvPr/>
        </p:nvSpPr>
        <p:spPr>
          <a:xfrm>
            <a:off x="5715000" y="5257800"/>
            <a:ext cx="762000" cy="27699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HOST</a:t>
            </a:r>
            <a:endParaRPr lang="en-US" sz="1200" dirty="0"/>
          </a:p>
        </p:txBody>
      </p:sp>
      <p:cxnSp>
        <p:nvCxnSpPr>
          <p:cNvPr id="31" name="Straight Arrow Connector 30"/>
          <p:cNvCxnSpPr>
            <a:stCxn id="6" idx="2"/>
            <a:endCxn id="18" idx="0"/>
          </p:cNvCxnSpPr>
          <p:nvPr/>
        </p:nvCxnSpPr>
        <p:spPr>
          <a:xfrm>
            <a:off x="6096000" y="2133600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8" idx="2"/>
            <a:endCxn id="26" idx="0"/>
          </p:cNvCxnSpPr>
          <p:nvPr/>
        </p:nvCxnSpPr>
        <p:spPr>
          <a:xfrm>
            <a:off x="6096000" y="2715399"/>
            <a:ext cx="0" cy="8660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6" idx="2"/>
            <a:endCxn id="27" idx="0"/>
          </p:cNvCxnSpPr>
          <p:nvPr/>
        </p:nvCxnSpPr>
        <p:spPr>
          <a:xfrm>
            <a:off x="6096000" y="3858399"/>
            <a:ext cx="0" cy="256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5" idx="2"/>
            <a:endCxn id="28" idx="0"/>
          </p:cNvCxnSpPr>
          <p:nvPr/>
        </p:nvCxnSpPr>
        <p:spPr>
          <a:xfrm>
            <a:off x="7848600" y="3352800"/>
            <a:ext cx="0" cy="762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0" idx="3"/>
            <a:endCxn id="29" idx="1"/>
          </p:cNvCxnSpPr>
          <p:nvPr/>
        </p:nvCxnSpPr>
        <p:spPr>
          <a:xfrm>
            <a:off x="6477000" y="5396300"/>
            <a:ext cx="990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99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810000" cy="525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Linux program attach to DSP3</a:t>
            </a:r>
          </a:p>
          <a:p>
            <a:pPr lvl="1"/>
            <a:r>
              <a:rPr lang="en-US" sz="1800" dirty="0" smtClean="0"/>
              <a:t>DSP1 is SR-Zero owner</a:t>
            </a:r>
          </a:p>
          <a:p>
            <a:r>
              <a:rPr lang="en-US" sz="2000" dirty="0" smtClean="0"/>
              <a:t>Linux program already attached to DSP1</a:t>
            </a:r>
          </a:p>
          <a:p>
            <a:r>
              <a:rPr lang="en-US" sz="2000" dirty="0" smtClean="0"/>
              <a:t>DSP3 program boots</a:t>
            </a:r>
          </a:p>
          <a:p>
            <a:pPr lvl="1"/>
            <a:r>
              <a:rPr lang="en-US" sz="1800" dirty="0" err="1" smtClean="0"/>
              <a:t>IpcMgr_ipcStartup</a:t>
            </a:r>
            <a:endParaRPr lang="en-US" sz="1800" dirty="0" smtClean="0"/>
          </a:p>
          <a:p>
            <a:pPr lvl="1"/>
            <a:r>
              <a:rPr lang="en-US" sz="1800" dirty="0" err="1" smtClean="0"/>
              <a:t>Ipc_start</a:t>
            </a:r>
            <a:endParaRPr lang="en-US" sz="1800" dirty="0" smtClean="0"/>
          </a:p>
          <a:p>
            <a:pPr lvl="1"/>
            <a:r>
              <a:rPr lang="en-US" sz="1800" dirty="0" err="1" smtClean="0"/>
              <a:t>Ipc_attach</a:t>
            </a:r>
            <a:r>
              <a:rPr lang="en-US" sz="1800" dirty="0" smtClean="0"/>
              <a:t>(DSP1)</a:t>
            </a:r>
          </a:p>
          <a:p>
            <a:r>
              <a:rPr lang="en-US" sz="2000" dirty="0" smtClean="0"/>
              <a:t>Linux send attach command to DSP1 (attach to DSP3)</a:t>
            </a:r>
          </a:p>
          <a:p>
            <a:r>
              <a:rPr lang="en-US" sz="2000" dirty="0" smtClean="0"/>
              <a:t>Linux attach to DSP3</a:t>
            </a:r>
          </a:p>
          <a:p>
            <a:pPr lvl="1"/>
            <a:r>
              <a:rPr lang="en-US" sz="1800" dirty="0" err="1" smtClean="0"/>
              <a:t>Ipc_attach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 Attach Example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495800" y="1219200"/>
            <a:ext cx="28194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Start</a:t>
            </a:r>
            <a:endParaRPr lang="en-US" sz="1200" dirty="0"/>
          </a:p>
        </p:txBody>
      </p:sp>
      <p:cxnSp>
        <p:nvCxnSpPr>
          <p:cNvPr id="8" name="Straight Arrow Connector 7"/>
          <p:cNvCxnSpPr>
            <a:endCxn id="18" idx="0"/>
          </p:cNvCxnSpPr>
          <p:nvPr/>
        </p:nvCxnSpPr>
        <p:spPr>
          <a:xfrm>
            <a:off x="5105400" y="1493520"/>
            <a:ext cx="0" cy="716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495800" y="22098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load DSP3</a:t>
            </a:r>
            <a:endParaRPr lang="en-US" sz="1200" dirty="0"/>
          </a:p>
        </p:txBody>
      </p:sp>
      <p:cxnSp>
        <p:nvCxnSpPr>
          <p:cNvPr id="24" name="Straight Arrow Connector 23"/>
          <p:cNvCxnSpPr>
            <a:endCxn id="42" idx="0"/>
          </p:cNvCxnSpPr>
          <p:nvPr/>
        </p:nvCxnSpPr>
        <p:spPr>
          <a:xfrm>
            <a:off x="6705600" y="1493520"/>
            <a:ext cx="0" cy="335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495800" y="38378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Ipc_attach</a:t>
            </a:r>
            <a:r>
              <a:rPr lang="en-US" sz="1000" dirty="0" smtClean="0"/>
              <a:t>(DSP3)</a:t>
            </a:r>
            <a:endParaRPr lang="en-US" sz="1000" dirty="0"/>
          </a:p>
        </p:txBody>
      </p:sp>
      <p:sp>
        <p:nvSpPr>
          <p:cNvPr id="27" name="Rectangle 26"/>
          <p:cNvSpPr/>
          <p:nvPr/>
        </p:nvSpPr>
        <p:spPr>
          <a:xfrm>
            <a:off x="4495800" y="43712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. . .</a:t>
            </a:r>
            <a:endParaRPr lang="en-US" sz="1200" b="1" dirty="0"/>
          </a:p>
        </p:txBody>
      </p:sp>
      <p:sp>
        <p:nvSpPr>
          <p:cNvPr id="28" name="Rectangle 27"/>
          <p:cNvSpPr/>
          <p:nvPr/>
        </p:nvSpPr>
        <p:spPr>
          <a:xfrm>
            <a:off x="6096000" y="43712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. . .</a:t>
            </a:r>
            <a:endParaRPr lang="en-US" sz="1200" b="1" dirty="0"/>
          </a:p>
        </p:txBody>
      </p:sp>
      <p:sp>
        <p:nvSpPr>
          <p:cNvPr id="29" name="TextBox 16"/>
          <p:cNvSpPr txBox="1"/>
          <p:nvPr/>
        </p:nvSpPr>
        <p:spPr>
          <a:xfrm>
            <a:off x="6324600" y="5257800"/>
            <a:ext cx="762000" cy="27699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DSP1</a:t>
            </a:r>
          </a:p>
        </p:txBody>
      </p:sp>
      <p:sp>
        <p:nvSpPr>
          <p:cNvPr id="30" name="TextBox 15"/>
          <p:cNvSpPr txBox="1"/>
          <p:nvPr/>
        </p:nvSpPr>
        <p:spPr>
          <a:xfrm>
            <a:off x="4724400" y="5257800"/>
            <a:ext cx="762000" cy="27699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HOST</a:t>
            </a:r>
            <a:endParaRPr lang="en-US" sz="1200" dirty="0"/>
          </a:p>
        </p:txBody>
      </p:sp>
      <p:cxnSp>
        <p:nvCxnSpPr>
          <p:cNvPr id="34" name="Straight Arrow Connector 33"/>
          <p:cNvCxnSpPr>
            <a:stCxn id="18" idx="2"/>
            <a:endCxn id="45" idx="0"/>
          </p:cNvCxnSpPr>
          <p:nvPr/>
        </p:nvCxnSpPr>
        <p:spPr>
          <a:xfrm>
            <a:off x="5105400" y="2486799"/>
            <a:ext cx="0" cy="817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6" idx="2"/>
            <a:endCxn id="27" idx="0"/>
          </p:cNvCxnSpPr>
          <p:nvPr/>
        </p:nvCxnSpPr>
        <p:spPr>
          <a:xfrm>
            <a:off x="5105400" y="4114800"/>
            <a:ext cx="0" cy="256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6" idx="2"/>
            <a:endCxn id="28" idx="0"/>
          </p:cNvCxnSpPr>
          <p:nvPr/>
        </p:nvCxnSpPr>
        <p:spPr>
          <a:xfrm>
            <a:off x="6705600" y="3581400"/>
            <a:ext cx="0" cy="789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7848600" y="2390001"/>
            <a:ext cx="914400" cy="38100"/>
            <a:chOff x="6400800" y="2324100"/>
            <a:chExt cx="914400" cy="3810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6400800" y="23241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400800" y="23622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/>
          <p:cNvCxnSpPr>
            <a:endCxn id="37" idx="0"/>
          </p:cNvCxnSpPr>
          <p:nvPr/>
        </p:nvCxnSpPr>
        <p:spPr>
          <a:xfrm>
            <a:off x="8305800" y="2428101"/>
            <a:ext cx="0" cy="266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620000" y="2694801"/>
            <a:ext cx="1371600" cy="381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50" dirty="0" err="1" smtClean="0"/>
              <a:t>IpcMgr_ipcStartup</a:t>
            </a:r>
            <a:endParaRPr lang="en-US" sz="1050" dirty="0" smtClean="0"/>
          </a:p>
          <a:p>
            <a:pPr algn="ctr"/>
            <a:r>
              <a:rPr lang="en-US" sz="1200" dirty="0" err="1" smtClean="0"/>
              <a:t>Ipc_start</a:t>
            </a:r>
            <a:endParaRPr lang="en-US" sz="1200" dirty="0"/>
          </a:p>
        </p:txBody>
      </p:sp>
      <p:sp>
        <p:nvSpPr>
          <p:cNvPr id="38" name="Rectangle 37"/>
          <p:cNvSpPr/>
          <p:nvPr/>
        </p:nvSpPr>
        <p:spPr>
          <a:xfrm>
            <a:off x="7696200" y="43712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. . .</a:t>
            </a:r>
            <a:endParaRPr lang="en-US" sz="1200" b="1" dirty="0"/>
          </a:p>
        </p:txBody>
      </p:sp>
      <p:sp>
        <p:nvSpPr>
          <p:cNvPr id="39" name="TextBox 16"/>
          <p:cNvSpPr txBox="1"/>
          <p:nvPr/>
        </p:nvSpPr>
        <p:spPr>
          <a:xfrm>
            <a:off x="7924800" y="5257800"/>
            <a:ext cx="762000" cy="27699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DSP3</a:t>
            </a:r>
            <a:endParaRPr lang="en-US" sz="1200" dirty="0"/>
          </a:p>
        </p:txBody>
      </p:sp>
      <p:cxnSp>
        <p:nvCxnSpPr>
          <p:cNvPr id="41" name="Straight Arrow Connector 40"/>
          <p:cNvCxnSpPr>
            <a:stCxn id="44" idx="2"/>
            <a:endCxn id="38" idx="0"/>
          </p:cNvCxnSpPr>
          <p:nvPr/>
        </p:nvCxnSpPr>
        <p:spPr>
          <a:xfrm>
            <a:off x="8305800" y="3581400"/>
            <a:ext cx="0" cy="789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6096000" y="18288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Idle</a:t>
            </a:r>
            <a:endParaRPr lang="en-US" sz="1200" dirty="0"/>
          </a:p>
        </p:txBody>
      </p:sp>
      <p:sp>
        <p:nvSpPr>
          <p:cNvPr id="44" name="Rectangle 43"/>
          <p:cNvSpPr/>
          <p:nvPr/>
        </p:nvSpPr>
        <p:spPr>
          <a:xfrm>
            <a:off x="7696200" y="33044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Ipc_attach</a:t>
            </a:r>
            <a:r>
              <a:rPr lang="en-US" sz="1000" dirty="0" smtClean="0"/>
              <a:t>(DSP1)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4495800" y="33044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attach </a:t>
            </a:r>
            <a:r>
              <a:rPr lang="en-US" sz="1200" dirty="0" err="1" smtClean="0"/>
              <a:t>cmd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6096000" y="33044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Ipc_attach</a:t>
            </a:r>
            <a:r>
              <a:rPr lang="en-US" sz="1000" dirty="0" smtClean="0"/>
              <a:t>(DSP3)</a:t>
            </a:r>
            <a:endParaRPr lang="en-US" sz="1000" dirty="0"/>
          </a:p>
        </p:txBody>
      </p:sp>
      <p:cxnSp>
        <p:nvCxnSpPr>
          <p:cNvPr id="47" name="Straight Arrow Connector 46"/>
          <p:cNvCxnSpPr>
            <a:stCxn id="45" idx="3"/>
            <a:endCxn id="46" idx="1"/>
          </p:cNvCxnSpPr>
          <p:nvPr/>
        </p:nvCxnSpPr>
        <p:spPr>
          <a:xfrm>
            <a:off x="5715000" y="3442901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46" idx="3"/>
            <a:endCxn id="44" idx="1"/>
          </p:cNvCxnSpPr>
          <p:nvPr/>
        </p:nvCxnSpPr>
        <p:spPr>
          <a:xfrm>
            <a:off x="7315200" y="3442901"/>
            <a:ext cx="3810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7" idx="2"/>
            <a:endCxn id="44" idx="0"/>
          </p:cNvCxnSpPr>
          <p:nvPr/>
        </p:nvCxnSpPr>
        <p:spPr>
          <a:xfrm>
            <a:off x="8305800" y="3075801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5" idx="2"/>
            <a:endCxn id="26" idx="0"/>
          </p:cNvCxnSpPr>
          <p:nvPr/>
        </p:nvCxnSpPr>
        <p:spPr>
          <a:xfrm>
            <a:off x="5105400" y="3581400"/>
            <a:ext cx="0" cy="256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2" idx="2"/>
            <a:endCxn id="46" idx="0"/>
          </p:cNvCxnSpPr>
          <p:nvPr/>
        </p:nvCxnSpPr>
        <p:spPr>
          <a:xfrm>
            <a:off x="6705600" y="2105799"/>
            <a:ext cx="0" cy="119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30" idx="3"/>
            <a:endCxn id="29" idx="1"/>
          </p:cNvCxnSpPr>
          <p:nvPr/>
        </p:nvCxnSpPr>
        <p:spPr>
          <a:xfrm>
            <a:off x="5486400" y="5396300"/>
            <a:ext cx="83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29" idx="3"/>
            <a:endCxn id="39" idx="1"/>
          </p:cNvCxnSpPr>
          <p:nvPr/>
        </p:nvCxnSpPr>
        <p:spPr>
          <a:xfrm>
            <a:off x="7086600" y="5396300"/>
            <a:ext cx="83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30" idx="2"/>
            <a:endCxn id="39" idx="2"/>
          </p:cNvCxnSpPr>
          <p:nvPr/>
        </p:nvCxnSpPr>
        <p:spPr>
          <a:xfrm rot="16200000" flipH="1">
            <a:off x="6705600" y="3934599"/>
            <a:ext cx="12700" cy="3200400"/>
          </a:xfrm>
          <a:prstGeom prst="bentConnector3">
            <a:avLst>
              <a:gd name="adj1" fmla="val 180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a0323840\AppData\Local\Microsoft\Windows\Temporary Internet Files\Content.IE5\1Y4L5VS0\ok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054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54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Elbow Connector 20"/>
          <p:cNvCxnSpPr>
            <a:stCxn id="29" idx="2"/>
            <a:endCxn id="58" idx="2"/>
          </p:cNvCxnSpPr>
          <p:nvPr/>
        </p:nvCxnSpPr>
        <p:spPr>
          <a:xfrm rot="5400000" flipH="1" flipV="1">
            <a:off x="5100250" y="4043750"/>
            <a:ext cx="48399" cy="2933700"/>
          </a:xfrm>
          <a:prstGeom prst="bentConnector3">
            <a:avLst>
              <a:gd name="adj1" fmla="val -100288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6" idx="2"/>
            <a:endCxn id="48" idx="2"/>
          </p:cNvCxnSpPr>
          <p:nvPr/>
        </p:nvCxnSpPr>
        <p:spPr>
          <a:xfrm rot="16200000" flipH="1">
            <a:off x="4300151" y="2976949"/>
            <a:ext cx="48399" cy="5067300"/>
          </a:xfrm>
          <a:prstGeom prst="bentConnector3">
            <a:avLst>
              <a:gd name="adj1" fmla="val 142355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49" idx="0"/>
          </p:cNvCxnSpPr>
          <p:nvPr/>
        </p:nvCxnSpPr>
        <p:spPr>
          <a:xfrm>
            <a:off x="5257800" y="1402080"/>
            <a:ext cx="0" cy="3505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 Attach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447800" y="1143000"/>
            <a:ext cx="44196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Start</a:t>
            </a:r>
            <a:endParaRPr lang="en-US" sz="1200" dirty="0"/>
          </a:p>
        </p:txBody>
      </p:sp>
      <p:cxnSp>
        <p:nvCxnSpPr>
          <p:cNvPr id="8" name="Straight Arrow Connector 7"/>
          <p:cNvCxnSpPr>
            <a:endCxn id="18" idx="0"/>
          </p:cNvCxnSpPr>
          <p:nvPr/>
        </p:nvCxnSpPr>
        <p:spPr>
          <a:xfrm>
            <a:off x="2057400" y="1417320"/>
            <a:ext cx="0" cy="716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447800" y="21336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load DSP4</a:t>
            </a:r>
            <a:endParaRPr lang="en-US" sz="1200" dirty="0"/>
          </a:p>
        </p:txBody>
      </p:sp>
      <p:cxnSp>
        <p:nvCxnSpPr>
          <p:cNvPr id="24" name="Straight Arrow Connector 23"/>
          <p:cNvCxnSpPr>
            <a:endCxn id="42" idx="0"/>
          </p:cNvCxnSpPr>
          <p:nvPr/>
        </p:nvCxnSpPr>
        <p:spPr>
          <a:xfrm>
            <a:off x="3657600" y="1417320"/>
            <a:ext cx="0" cy="335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447800" y="35814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Ipc_attach</a:t>
            </a:r>
            <a:r>
              <a:rPr lang="en-US" sz="1000" dirty="0" smtClean="0"/>
              <a:t>(DSP4)</a:t>
            </a:r>
            <a:endParaRPr lang="en-US" sz="1000" dirty="0"/>
          </a:p>
        </p:txBody>
      </p:sp>
      <p:sp>
        <p:nvSpPr>
          <p:cNvPr id="27" name="Rectangle 26"/>
          <p:cNvSpPr/>
          <p:nvPr/>
        </p:nvSpPr>
        <p:spPr>
          <a:xfrm>
            <a:off x="1447800" y="46760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. . .</a:t>
            </a:r>
            <a:endParaRPr lang="en-US" sz="1200" b="1" dirty="0"/>
          </a:p>
        </p:txBody>
      </p:sp>
      <p:sp>
        <p:nvSpPr>
          <p:cNvPr id="28" name="Rectangle 27"/>
          <p:cNvSpPr/>
          <p:nvPr/>
        </p:nvSpPr>
        <p:spPr>
          <a:xfrm>
            <a:off x="3048000" y="46760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. . .</a:t>
            </a:r>
            <a:endParaRPr lang="en-US" sz="1200" b="1" dirty="0"/>
          </a:p>
        </p:txBody>
      </p:sp>
      <p:sp>
        <p:nvSpPr>
          <p:cNvPr id="29" name="TextBox 16"/>
          <p:cNvSpPr txBox="1"/>
          <p:nvPr/>
        </p:nvSpPr>
        <p:spPr>
          <a:xfrm>
            <a:off x="3276600" y="5257800"/>
            <a:ext cx="762000" cy="27699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DSP1</a:t>
            </a:r>
          </a:p>
        </p:txBody>
      </p:sp>
      <p:sp>
        <p:nvSpPr>
          <p:cNvPr id="30" name="TextBox 15"/>
          <p:cNvSpPr txBox="1"/>
          <p:nvPr/>
        </p:nvSpPr>
        <p:spPr>
          <a:xfrm>
            <a:off x="1676400" y="5257800"/>
            <a:ext cx="762000" cy="27699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HOST</a:t>
            </a:r>
            <a:endParaRPr lang="en-US" sz="1200" dirty="0"/>
          </a:p>
        </p:txBody>
      </p:sp>
      <p:cxnSp>
        <p:nvCxnSpPr>
          <p:cNvPr id="34" name="Straight Arrow Connector 33"/>
          <p:cNvCxnSpPr>
            <a:stCxn id="18" idx="2"/>
            <a:endCxn id="45" idx="0"/>
          </p:cNvCxnSpPr>
          <p:nvPr/>
        </p:nvCxnSpPr>
        <p:spPr>
          <a:xfrm>
            <a:off x="2057400" y="2410599"/>
            <a:ext cx="0" cy="637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60" idx="2"/>
            <a:endCxn id="27" idx="0"/>
          </p:cNvCxnSpPr>
          <p:nvPr/>
        </p:nvCxnSpPr>
        <p:spPr>
          <a:xfrm>
            <a:off x="2057400" y="4391799"/>
            <a:ext cx="0" cy="2842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28" idx="0"/>
          </p:cNvCxnSpPr>
          <p:nvPr/>
        </p:nvCxnSpPr>
        <p:spPr>
          <a:xfrm flipH="1">
            <a:off x="3657600" y="3324999"/>
            <a:ext cx="6350" cy="13510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6400800" y="2133600"/>
            <a:ext cx="914400" cy="38100"/>
            <a:chOff x="6400800" y="2324100"/>
            <a:chExt cx="914400" cy="3810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6400800" y="23241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400800" y="23622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/>
          <p:cNvCxnSpPr>
            <a:endCxn id="37" idx="0"/>
          </p:cNvCxnSpPr>
          <p:nvPr/>
        </p:nvCxnSpPr>
        <p:spPr>
          <a:xfrm>
            <a:off x="6858000" y="2171700"/>
            <a:ext cx="0" cy="266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172200" y="2438400"/>
            <a:ext cx="1371600" cy="381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50" dirty="0" err="1" smtClean="0"/>
              <a:t>IpcMgr_ipcStartup</a:t>
            </a:r>
            <a:endParaRPr lang="en-US" sz="1050" dirty="0" smtClean="0"/>
          </a:p>
          <a:p>
            <a:pPr algn="ctr"/>
            <a:r>
              <a:rPr lang="en-US" sz="1200" dirty="0" err="1" smtClean="0"/>
              <a:t>Ipc_start</a:t>
            </a:r>
            <a:endParaRPr lang="en-US" sz="1200" dirty="0"/>
          </a:p>
        </p:txBody>
      </p:sp>
      <p:sp>
        <p:nvSpPr>
          <p:cNvPr id="38" name="Rectangle 37"/>
          <p:cNvSpPr/>
          <p:nvPr/>
        </p:nvSpPr>
        <p:spPr>
          <a:xfrm>
            <a:off x="6248400" y="46760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. . .</a:t>
            </a:r>
            <a:endParaRPr lang="en-US" sz="1200" b="1" dirty="0"/>
          </a:p>
        </p:txBody>
      </p:sp>
      <p:sp>
        <p:nvSpPr>
          <p:cNvPr id="39" name="TextBox 16"/>
          <p:cNvSpPr txBox="1"/>
          <p:nvPr/>
        </p:nvSpPr>
        <p:spPr>
          <a:xfrm>
            <a:off x="4876800" y="5257800"/>
            <a:ext cx="762000" cy="27699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DSP3</a:t>
            </a:r>
            <a:endParaRPr lang="en-US" sz="1200" dirty="0"/>
          </a:p>
        </p:txBody>
      </p:sp>
      <p:cxnSp>
        <p:nvCxnSpPr>
          <p:cNvPr id="41" name="Straight Arrow Connector 40"/>
          <p:cNvCxnSpPr>
            <a:stCxn id="44" idx="2"/>
            <a:endCxn id="67" idx="0"/>
          </p:cNvCxnSpPr>
          <p:nvPr/>
        </p:nvCxnSpPr>
        <p:spPr>
          <a:xfrm>
            <a:off x="6858000" y="3324999"/>
            <a:ext cx="0" cy="789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048000" y="17526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Idle</a:t>
            </a:r>
            <a:endParaRPr lang="en-US" sz="1200" dirty="0"/>
          </a:p>
        </p:txBody>
      </p:sp>
      <p:sp>
        <p:nvSpPr>
          <p:cNvPr id="44" name="Rectangle 43"/>
          <p:cNvSpPr/>
          <p:nvPr/>
        </p:nvSpPr>
        <p:spPr>
          <a:xfrm>
            <a:off x="6248400" y="30480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Ipc_attach</a:t>
            </a:r>
            <a:r>
              <a:rPr lang="en-US" sz="1000" dirty="0" smtClean="0"/>
              <a:t>(DSP1)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1447800" y="30480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attach </a:t>
            </a:r>
            <a:r>
              <a:rPr lang="en-US" sz="1200" dirty="0" err="1" smtClean="0"/>
              <a:t>cmd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3048000" y="30480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Ipc_attach</a:t>
            </a:r>
            <a:r>
              <a:rPr lang="en-US" sz="1000" dirty="0" smtClean="0"/>
              <a:t>(DSP4)</a:t>
            </a:r>
            <a:endParaRPr lang="en-US" sz="1000" dirty="0"/>
          </a:p>
        </p:txBody>
      </p:sp>
      <p:cxnSp>
        <p:nvCxnSpPr>
          <p:cNvPr id="47" name="Straight Arrow Connector 46"/>
          <p:cNvCxnSpPr>
            <a:stCxn id="45" idx="3"/>
            <a:endCxn id="46" idx="1"/>
          </p:cNvCxnSpPr>
          <p:nvPr/>
        </p:nvCxnSpPr>
        <p:spPr>
          <a:xfrm>
            <a:off x="2667000" y="31865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46" idx="3"/>
            <a:endCxn id="44" idx="1"/>
          </p:cNvCxnSpPr>
          <p:nvPr/>
        </p:nvCxnSpPr>
        <p:spPr>
          <a:xfrm>
            <a:off x="4267200" y="3186500"/>
            <a:ext cx="19812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7" idx="2"/>
            <a:endCxn id="44" idx="0"/>
          </p:cNvCxnSpPr>
          <p:nvPr/>
        </p:nvCxnSpPr>
        <p:spPr>
          <a:xfrm>
            <a:off x="6858000" y="2819400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5" idx="2"/>
            <a:endCxn id="26" idx="0"/>
          </p:cNvCxnSpPr>
          <p:nvPr/>
        </p:nvCxnSpPr>
        <p:spPr>
          <a:xfrm>
            <a:off x="2057400" y="3324999"/>
            <a:ext cx="0" cy="256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2" idx="2"/>
            <a:endCxn id="46" idx="0"/>
          </p:cNvCxnSpPr>
          <p:nvPr/>
        </p:nvCxnSpPr>
        <p:spPr>
          <a:xfrm>
            <a:off x="3657600" y="2029599"/>
            <a:ext cx="0" cy="1018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30" idx="3"/>
            <a:endCxn id="29" idx="1"/>
          </p:cNvCxnSpPr>
          <p:nvPr/>
        </p:nvCxnSpPr>
        <p:spPr>
          <a:xfrm>
            <a:off x="2438400" y="5396300"/>
            <a:ext cx="83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29" idx="3"/>
            <a:endCxn id="39" idx="1"/>
          </p:cNvCxnSpPr>
          <p:nvPr/>
        </p:nvCxnSpPr>
        <p:spPr>
          <a:xfrm>
            <a:off x="4038600" y="5396300"/>
            <a:ext cx="83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30" idx="2"/>
            <a:endCxn id="39" idx="2"/>
          </p:cNvCxnSpPr>
          <p:nvPr/>
        </p:nvCxnSpPr>
        <p:spPr>
          <a:xfrm rot="16200000" flipH="1">
            <a:off x="3657600" y="3934599"/>
            <a:ext cx="12700" cy="3200400"/>
          </a:xfrm>
          <a:prstGeom prst="bentConnector3">
            <a:avLst>
              <a:gd name="adj1" fmla="val 201774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16"/>
          <p:cNvSpPr txBox="1"/>
          <p:nvPr/>
        </p:nvSpPr>
        <p:spPr>
          <a:xfrm>
            <a:off x="6477000" y="5257800"/>
            <a:ext cx="762000" cy="27699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DSP4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4648200" y="17526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Idle</a:t>
            </a:r>
            <a:endParaRPr lang="en-US" sz="1200" dirty="0"/>
          </a:p>
        </p:txBody>
      </p:sp>
      <p:pic>
        <p:nvPicPr>
          <p:cNvPr id="52" name="Picture 51" descr="C:\Users\a0323840\AppData\Local\Microsoft\Windows\Temporary Internet Files\Content.IE5\1Y4L5VS0\ok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1054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 descr="C:\Users\a0323840\AppData\Local\Microsoft\Windows\Temporary Internet Files\Content.IE5\1Y4L5VS0\ok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1054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 descr="C:\Users\a0323840\AppData\Local\Microsoft\Windows\Temporary Internet Files\Content.IE5\1Y4L5VS0\ok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4864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Rectangle 55" hidden="1"/>
          <p:cNvSpPr/>
          <p:nvPr/>
        </p:nvSpPr>
        <p:spPr>
          <a:xfrm>
            <a:off x="1752600" y="54102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39" idx="3"/>
            <a:endCxn id="48" idx="1"/>
          </p:cNvCxnSpPr>
          <p:nvPr/>
        </p:nvCxnSpPr>
        <p:spPr>
          <a:xfrm>
            <a:off x="5638800" y="5396300"/>
            <a:ext cx="838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 hidden="1"/>
          <p:cNvSpPr/>
          <p:nvPr/>
        </p:nvSpPr>
        <p:spPr>
          <a:xfrm>
            <a:off x="6553200" y="54102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1447800" y="41148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attach </a:t>
            </a:r>
            <a:r>
              <a:rPr lang="en-US" sz="1200" dirty="0" err="1" smtClean="0"/>
              <a:t>cmd</a:t>
            </a:r>
            <a:endParaRPr lang="en-US" sz="1200" dirty="0"/>
          </a:p>
        </p:txBody>
      </p:sp>
      <p:sp>
        <p:nvSpPr>
          <p:cNvPr id="63" name="Rectangle 62"/>
          <p:cNvSpPr/>
          <p:nvPr/>
        </p:nvSpPr>
        <p:spPr>
          <a:xfrm>
            <a:off x="4648200" y="41148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Ipc_attach</a:t>
            </a:r>
            <a:r>
              <a:rPr lang="en-US" sz="1000" dirty="0" smtClean="0"/>
              <a:t>(DSP4)</a:t>
            </a:r>
            <a:endParaRPr lang="en-US" sz="1000" dirty="0"/>
          </a:p>
        </p:txBody>
      </p:sp>
      <p:cxnSp>
        <p:nvCxnSpPr>
          <p:cNvPr id="64" name="Straight Arrow Connector 63"/>
          <p:cNvCxnSpPr>
            <a:stCxn id="26" idx="2"/>
            <a:endCxn id="60" idx="0"/>
          </p:cNvCxnSpPr>
          <p:nvPr/>
        </p:nvCxnSpPr>
        <p:spPr>
          <a:xfrm>
            <a:off x="2057400" y="3858399"/>
            <a:ext cx="0" cy="256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6248400" y="41148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Ipc_attach</a:t>
            </a:r>
            <a:r>
              <a:rPr lang="en-US" sz="1000" dirty="0" smtClean="0"/>
              <a:t>(DSP3)</a:t>
            </a:r>
            <a:endParaRPr lang="en-US" sz="1000" dirty="0"/>
          </a:p>
        </p:txBody>
      </p:sp>
      <p:cxnSp>
        <p:nvCxnSpPr>
          <p:cNvPr id="69" name="Straight Connector 68"/>
          <p:cNvCxnSpPr>
            <a:stCxn id="63" idx="3"/>
            <a:endCxn id="67" idx="1"/>
          </p:cNvCxnSpPr>
          <p:nvPr/>
        </p:nvCxnSpPr>
        <p:spPr>
          <a:xfrm>
            <a:off x="5867400" y="4253300"/>
            <a:ext cx="3810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60" idx="3"/>
            <a:endCxn id="63" idx="1"/>
          </p:cNvCxnSpPr>
          <p:nvPr/>
        </p:nvCxnSpPr>
        <p:spPr>
          <a:xfrm>
            <a:off x="2667000" y="4253300"/>
            <a:ext cx="1981200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Freeform 79"/>
          <p:cNvSpPr/>
          <p:nvPr/>
        </p:nvSpPr>
        <p:spPr>
          <a:xfrm>
            <a:off x="2667000" y="3876208"/>
            <a:ext cx="3575050" cy="302092"/>
          </a:xfrm>
          <a:custGeom>
            <a:avLst/>
            <a:gdLst>
              <a:gd name="connsiteX0" fmla="*/ 0 w 3584422"/>
              <a:gd name="connsiteY0" fmla="*/ 353863 h 353863"/>
              <a:gd name="connsiteX1" fmla="*/ 304800 w 3584422"/>
              <a:gd name="connsiteY1" fmla="*/ 290363 h 353863"/>
              <a:gd name="connsiteX2" fmla="*/ 1111250 w 3584422"/>
              <a:gd name="connsiteY2" fmla="*/ 42713 h 353863"/>
              <a:gd name="connsiteX3" fmla="*/ 3206750 w 3584422"/>
              <a:gd name="connsiteY3" fmla="*/ 30013 h 353863"/>
              <a:gd name="connsiteX4" fmla="*/ 3575050 w 3584422"/>
              <a:gd name="connsiteY4" fmla="*/ 347513 h 353863"/>
              <a:gd name="connsiteX0" fmla="*/ 0 w 3575050"/>
              <a:gd name="connsiteY0" fmla="*/ 353863 h 353863"/>
              <a:gd name="connsiteX1" fmla="*/ 304800 w 3575050"/>
              <a:gd name="connsiteY1" fmla="*/ 290363 h 353863"/>
              <a:gd name="connsiteX2" fmla="*/ 1111250 w 3575050"/>
              <a:gd name="connsiteY2" fmla="*/ 42713 h 353863"/>
              <a:gd name="connsiteX3" fmla="*/ 3206750 w 3575050"/>
              <a:gd name="connsiteY3" fmla="*/ 30013 h 353863"/>
              <a:gd name="connsiteX4" fmla="*/ 3575050 w 3575050"/>
              <a:gd name="connsiteY4" fmla="*/ 347513 h 353863"/>
              <a:gd name="connsiteX0" fmla="*/ 0 w 3575050"/>
              <a:gd name="connsiteY0" fmla="*/ 358256 h 358256"/>
              <a:gd name="connsiteX1" fmla="*/ 304800 w 3575050"/>
              <a:gd name="connsiteY1" fmla="*/ 294756 h 358256"/>
              <a:gd name="connsiteX2" fmla="*/ 1111250 w 3575050"/>
              <a:gd name="connsiteY2" fmla="*/ 47106 h 358256"/>
              <a:gd name="connsiteX3" fmla="*/ 2838450 w 3575050"/>
              <a:gd name="connsiteY3" fmla="*/ 28056 h 358256"/>
              <a:gd name="connsiteX4" fmla="*/ 3575050 w 3575050"/>
              <a:gd name="connsiteY4" fmla="*/ 351906 h 358256"/>
              <a:gd name="connsiteX0" fmla="*/ 0 w 3575050"/>
              <a:gd name="connsiteY0" fmla="*/ 330200 h 330200"/>
              <a:gd name="connsiteX1" fmla="*/ 304800 w 3575050"/>
              <a:gd name="connsiteY1" fmla="*/ 266700 h 330200"/>
              <a:gd name="connsiteX2" fmla="*/ 1111250 w 3575050"/>
              <a:gd name="connsiteY2" fmla="*/ 19050 h 330200"/>
              <a:gd name="connsiteX3" fmla="*/ 2838450 w 3575050"/>
              <a:gd name="connsiteY3" fmla="*/ 0 h 330200"/>
              <a:gd name="connsiteX4" fmla="*/ 3575050 w 3575050"/>
              <a:gd name="connsiteY4" fmla="*/ 323850 h 330200"/>
              <a:gd name="connsiteX0" fmla="*/ 0 w 3575050"/>
              <a:gd name="connsiteY0" fmla="*/ 330200 h 330200"/>
              <a:gd name="connsiteX1" fmla="*/ 304800 w 3575050"/>
              <a:gd name="connsiteY1" fmla="*/ 266700 h 330200"/>
              <a:gd name="connsiteX2" fmla="*/ 1111250 w 3575050"/>
              <a:gd name="connsiteY2" fmla="*/ 19050 h 330200"/>
              <a:gd name="connsiteX3" fmla="*/ 2838450 w 3575050"/>
              <a:gd name="connsiteY3" fmla="*/ 0 h 330200"/>
              <a:gd name="connsiteX4" fmla="*/ 3575050 w 3575050"/>
              <a:gd name="connsiteY4" fmla="*/ 323850 h 330200"/>
              <a:gd name="connsiteX0" fmla="*/ 0 w 3575050"/>
              <a:gd name="connsiteY0" fmla="*/ 353670 h 353670"/>
              <a:gd name="connsiteX1" fmla="*/ 304800 w 3575050"/>
              <a:gd name="connsiteY1" fmla="*/ 290170 h 353670"/>
              <a:gd name="connsiteX2" fmla="*/ 1111250 w 3575050"/>
              <a:gd name="connsiteY2" fmla="*/ 42520 h 353670"/>
              <a:gd name="connsiteX3" fmla="*/ 2838450 w 3575050"/>
              <a:gd name="connsiteY3" fmla="*/ 23470 h 353670"/>
              <a:gd name="connsiteX4" fmla="*/ 3575050 w 3575050"/>
              <a:gd name="connsiteY4" fmla="*/ 283820 h 353670"/>
              <a:gd name="connsiteX0" fmla="*/ 0 w 3575050"/>
              <a:gd name="connsiteY0" fmla="*/ 290170 h 307287"/>
              <a:gd name="connsiteX1" fmla="*/ 304800 w 3575050"/>
              <a:gd name="connsiteY1" fmla="*/ 290170 h 307287"/>
              <a:gd name="connsiteX2" fmla="*/ 1111250 w 3575050"/>
              <a:gd name="connsiteY2" fmla="*/ 42520 h 307287"/>
              <a:gd name="connsiteX3" fmla="*/ 2838450 w 3575050"/>
              <a:gd name="connsiteY3" fmla="*/ 23470 h 307287"/>
              <a:gd name="connsiteX4" fmla="*/ 3575050 w 3575050"/>
              <a:gd name="connsiteY4" fmla="*/ 283820 h 307287"/>
              <a:gd name="connsiteX0" fmla="*/ 0 w 3575050"/>
              <a:gd name="connsiteY0" fmla="*/ 286004 h 286004"/>
              <a:gd name="connsiteX1" fmla="*/ 463550 w 3575050"/>
              <a:gd name="connsiteY1" fmla="*/ 190754 h 286004"/>
              <a:gd name="connsiteX2" fmla="*/ 1111250 w 3575050"/>
              <a:gd name="connsiteY2" fmla="*/ 38354 h 286004"/>
              <a:gd name="connsiteX3" fmla="*/ 2838450 w 3575050"/>
              <a:gd name="connsiteY3" fmla="*/ 19304 h 286004"/>
              <a:gd name="connsiteX4" fmla="*/ 3575050 w 3575050"/>
              <a:gd name="connsiteY4" fmla="*/ 279654 h 286004"/>
              <a:gd name="connsiteX0" fmla="*/ 0 w 3575050"/>
              <a:gd name="connsiteY0" fmla="*/ 286004 h 286007"/>
              <a:gd name="connsiteX1" fmla="*/ 463550 w 3575050"/>
              <a:gd name="connsiteY1" fmla="*/ 190754 h 286007"/>
              <a:gd name="connsiteX2" fmla="*/ 1111250 w 3575050"/>
              <a:gd name="connsiteY2" fmla="*/ 38354 h 286007"/>
              <a:gd name="connsiteX3" fmla="*/ 2838450 w 3575050"/>
              <a:gd name="connsiteY3" fmla="*/ 19304 h 286007"/>
              <a:gd name="connsiteX4" fmla="*/ 3575050 w 3575050"/>
              <a:gd name="connsiteY4" fmla="*/ 279654 h 286007"/>
              <a:gd name="connsiteX0" fmla="*/ 0 w 3575050"/>
              <a:gd name="connsiteY0" fmla="*/ 291110 h 291113"/>
              <a:gd name="connsiteX1" fmla="*/ 463550 w 3575050"/>
              <a:gd name="connsiteY1" fmla="*/ 195860 h 291113"/>
              <a:gd name="connsiteX2" fmla="*/ 1111250 w 3575050"/>
              <a:gd name="connsiteY2" fmla="*/ 43460 h 291113"/>
              <a:gd name="connsiteX3" fmla="*/ 2838450 w 3575050"/>
              <a:gd name="connsiteY3" fmla="*/ 24410 h 291113"/>
              <a:gd name="connsiteX4" fmla="*/ 3575050 w 3575050"/>
              <a:gd name="connsiteY4" fmla="*/ 284760 h 291113"/>
              <a:gd name="connsiteX0" fmla="*/ 0 w 3575050"/>
              <a:gd name="connsiteY0" fmla="*/ 291110 h 291118"/>
              <a:gd name="connsiteX1" fmla="*/ 463550 w 3575050"/>
              <a:gd name="connsiteY1" fmla="*/ 195860 h 291118"/>
              <a:gd name="connsiteX2" fmla="*/ 1111250 w 3575050"/>
              <a:gd name="connsiteY2" fmla="*/ 43460 h 291118"/>
              <a:gd name="connsiteX3" fmla="*/ 2838450 w 3575050"/>
              <a:gd name="connsiteY3" fmla="*/ 24410 h 291118"/>
              <a:gd name="connsiteX4" fmla="*/ 3575050 w 3575050"/>
              <a:gd name="connsiteY4" fmla="*/ 284760 h 291118"/>
              <a:gd name="connsiteX0" fmla="*/ 0 w 3575050"/>
              <a:gd name="connsiteY0" fmla="*/ 302092 h 302100"/>
              <a:gd name="connsiteX1" fmla="*/ 463550 w 3575050"/>
              <a:gd name="connsiteY1" fmla="*/ 206842 h 302100"/>
              <a:gd name="connsiteX2" fmla="*/ 1111250 w 3575050"/>
              <a:gd name="connsiteY2" fmla="*/ 54442 h 302100"/>
              <a:gd name="connsiteX3" fmla="*/ 2838450 w 3575050"/>
              <a:gd name="connsiteY3" fmla="*/ 35392 h 302100"/>
              <a:gd name="connsiteX4" fmla="*/ 3575050 w 3575050"/>
              <a:gd name="connsiteY4" fmla="*/ 295742 h 302100"/>
              <a:gd name="connsiteX0" fmla="*/ 0 w 3575050"/>
              <a:gd name="connsiteY0" fmla="*/ 302092 h 302100"/>
              <a:gd name="connsiteX1" fmla="*/ 463550 w 3575050"/>
              <a:gd name="connsiteY1" fmla="*/ 206842 h 302100"/>
              <a:gd name="connsiteX2" fmla="*/ 1111250 w 3575050"/>
              <a:gd name="connsiteY2" fmla="*/ 54442 h 302100"/>
              <a:gd name="connsiteX3" fmla="*/ 2838450 w 3575050"/>
              <a:gd name="connsiteY3" fmla="*/ 35392 h 302100"/>
              <a:gd name="connsiteX4" fmla="*/ 3575050 w 3575050"/>
              <a:gd name="connsiteY4" fmla="*/ 295742 h 302100"/>
              <a:gd name="connsiteX0" fmla="*/ 0 w 3575050"/>
              <a:gd name="connsiteY0" fmla="*/ 302092 h 302092"/>
              <a:gd name="connsiteX1" fmla="*/ 463550 w 3575050"/>
              <a:gd name="connsiteY1" fmla="*/ 206842 h 302092"/>
              <a:gd name="connsiteX2" fmla="*/ 1111250 w 3575050"/>
              <a:gd name="connsiteY2" fmla="*/ 54442 h 302092"/>
              <a:gd name="connsiteX3" fmla="*/ 2838450 w 3575050"/>
              <a:gd name="connsiteY3" fmla="*/ 35392 h 302092"/>
              <a:gd name="connsiteX4" fmla="*/ 3575050 w 3575050"/>
              <a:gd name="connsiteY4" fmla="*/ 295742 h 30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5050" h="302092">
                <a:moveTo>
                  <a:pt x="0" y="302092"/>
                </a:moveTo>
                <a:cubicBezTo>
                  <a:pt x="193146" y="270871"/>
                  <a:pt x="246592" y="279867"/>
                  <a:pt x="463550" y="206842"/>
                </a:cubicBezTo>
                <a:cubicBezTo>
                  <a:pt x="680508" y="133817"/>
                  <a:pt x="696383" y="102067"/>
                  <a:pt x="1111250" y="54442"/>
                </a:cubicBezTo>
                <a:cubicBezTo>
                  <a:pt x="1526117" y="6817"/>
                  <a:pt x="2421467" y="-30225"/>
                  <a:pt x="2838450" y="35392"/>
                </a:cubicBezTo>
                <a:cubicBezTo>
                  <a:pt x="3255433" y="101009"/>
                  <a:pt x="3291416" y="251292"/>
                  <a:pt x="3575050" y="295742"/>
                </a:cubicBezTo>
              </a:path>
            </a:pathLst>
          </a:custGeom>
          <a:ln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Arrow Connector 80"/>
          <p:cNvCxnSpPr>
            <a:stCxn id="49" idx="2"/>
            <a:endCxn id="63" idx="0"/>
          </p:cNvCxnSpPr>
          <p:nvPr/>
        </p:nvCxnSpPr>
        <p:spPr>
          <a:xfrm>
            <a:off x="5257800" y="2029599"/>
            <a:ext cx="0" cy="2085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67" idx="2"/>
            <a:endCxn id="38" idx="0"/>
          </p:cNvCxnSpPr>
          <p:nvPr/>
        </p:nvCxnSpPr>
        <p:spPr>
          <a:xfrm>
            <a:off x="6858000" y="4391799"/>
            <a:ext cx="0" cy="2842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63" idx="2"/>
            <a:endCxn id="65" idx="0"/>
          </p:cNvCxnSpPr>
          <p:nvPr/>
        </p:nvCxnSpPr>
        <p:spPr>
          <a:xfrm>
            <a:off x="5257800" y="4391799"/>
            <a:ext cx="0" cy="2842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4648200" y="4676001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smtClean="0"/>
              <a:t>. . .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58793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5029200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This example performs on-demand loading of DSP processors and illustrates how to establish IPC communication.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The data graph provides a context for the concepts presented here. It is not a fundamental part of IPC.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52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dirty="0" smtClean="0"/>
              <a:t>Data Graph – IPC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MessageQ</a:t>
            </a:r>
            <a:r>
              <a:rPr lang="en-US" dirty="0" smtClean="0"/>
              <a:t> is used for all IPC communication in the data graph.</a:t>
            </a:r>
          </a:p>
          <a:p>
            <a:pPr lvl="1"/>
            <a:r>
              <a:rPr lang="en-US" dirty="0" smtClean="0"/>
              <a:t>Each node has a command queue for passing command messages.</a:t>
            </a:r>
          </a:p>
          <a:p>
            <a:pPr lvl="1"/>
            <a:r>
              <a:rPr lang="en-US" dirty="0" smtClean="0"/>
              <a:t>Each node has a data queue (reserved) for passing data messages.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886200" y="6531864"/>
            <a:ext cx="4114800" cy="329184"/>
          </a:xfrm>
        </p:spPr>
        <p:txBody>
          <a:bodyPr/>
          <a:lstStyle/>
          <a:p>
            <a:r>
              <a:rPr lang="en-US" smtClean="0"/>
              <a:t>IPC Example ex46_graph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0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3150" y="5257800"/>
            <a:ext cx="7396450" cy="99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node input object is a </a:t>
            </a:r>
            <a:r>
              <a:rPr lang="en-US" sz="2000" dirty="0" err="1" smtClean="0"/>
              <a:t>MessageQ</a:t>
            </a:r>
            <a:r>
              <a:rPr lang="en-US" sz="2000" dirty="0" smtClean="0"/>
              <a:t> instance.</a:t>
            </a:r>
          </a:p>
          <a:p>
            <a:r>
              <a:rPr lang="en-US" sz="2000" dirty="0" smtClean="0"/>
              <a:t>A node output object is a </a:t>
            </a:r>
            <a:r>
              <a:rPr lang="en-US" sz="2000" dirty="0" err="1" smtClean="0"/>
              <a:t>MessageQ</a:t>
            </a:r>
            <a:r>
              <a:rPr lang="en-US" sz="2000" dirty="0" smtClean="0"/>
              <a:t> </a:t>
            </a:r>
            <a:r>
              <a:rPr lang="en-US" sz="2000" dirty="0" err="1" smtClean="0"/>
              <a:t>QueueId</a:t>
            </a:r>
            <a:r>
              <a:rPr lang="en-US" sz="2000" dirty="0" smtClean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 Communication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40236" y="1143000"/>
            <a:ext cx="1015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Transformer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838200" y="1419999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A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584" y="11430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3581400" y="1419999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7" idx="6"/>
            <a:endCxn id="9" idx="2"/>
          </p:cNvCxnSpPr>
          <p:nvPr/>
        </p:nvCxnSpPr>
        <p:spPr>
          <a:xfrm>
            <a:off x="1371600" y="1686699"/>
            <a:ext cx="2209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6"/>
            <a:endCxn id="13" idx="2"/>
          </p:cNvCxnSpPr>
          <p:nvPr/>
        </p:nvCxnSpPr>
        <p:spPr>
          <a:xfrm>
            <a:off x="4114800" y="1686699"/>
            <a:ext cx="2209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45504" y="1143000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13" name="Oval 12"/>
          <p:cNvSpPr/>
          <p:nvPr/>
        </p:nvSpPr>
        <p:spPr>
          <a:xfrm>
            <a:off x="6324600" y="1419999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49515" y="1496199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4992715" y="1496199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739139" y="4676001"/>
            <a:ext cx="731520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HOST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482339" y="4675151"/>
            <a:ext cx="731520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DSP1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225540" y="4676001"/>
            <a:ext cx="731520" cy="27699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HOST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1295400" y="22860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21" name="Rectangle 20"/>
          <p:cNvSpPr/>
          <p:nvPr/>
        </p:nvSpPr>
        <p:spPr>
          <a:xfrm>
            <a:off x="1295400" y="30480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q: </a:t>
            </a:r>
            <a:r>
              <a:rPr lang="en-US" sz="1000" u="sng" dirty="0" err="1" smtClean="0"/>
              <a:t>QueueId</a:t>
            </a:r>
            <a:endParaRPr lang="en-US" sz="1000" u="sng" dirty="0"/>
          </a:p>
        </p:txBody>
      </p:sp>
      <p:sp>
        <p:nvSpPr>
          <p:cNvPr id="22" name="Rectangle 21"/>
          <p:cNvSpPr/>
          <p:nvPr/>
        </p:nvSpPr>
        <p:spPr>
          <a:xfrm>
            <a:off x="1295400" y="38100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24" name="Straight Connector 23"/>
          <p:cNvCxnSpPr>
            <a:stCxn id="7" idx="4"/>
          </p:cNvCxnSpPr>
          <p:nvPr/>
        </p:nvCxnSpPr>
        <p:spPr>
          <a:xfrm>
            <a:off x="1104900" y="1953399"/>
            <a:ext cx="0" cy="19797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295400" y="2819400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Output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1295400" y="35814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Command</a:t>
            </a:r>
            <a:endParaRPr lang="en-US" sz="1000" dirty="0"/>
          </a:p>
        </p:txBody>
      </p:sp>
      <p:sp>
        <p:nvSpPr>
          <p:cNvPr id="31" name="Rectangle 30"/>
          <p:cNvSpPr/>
          <p:nvPr/>
        </p:nvSpPr>
        <p:spPr>
          <a:xfrm>
            <a:off x="4038600" y="22860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32" name="Rectangle 31"/>
          <p:cNvSpPr/>
          <p:nvPr/>
        </p:nvSpPr>
        <p:spPr>
          <a:xfrm>
            <a:off x="4038600" y="30480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q: </a:t>
            </a:r>
            <a:r>
              <a:rPr lang="en-US" sz="1000" u="sng" dirty="0" err="1" smtClean="0"/>
              <a:t>QueueId</a:t>
            </a:r>
            <a:endParaRPr lang="en-US" sz="1000" u="sng" dirty="0"/>
          </a:p>
        </p:txBody>
      </p:sp>
      <p:sp>
        <p:nvSpPr>
          <p:cNvPr id="33" name="Rectangle 32"/>
          <p:cNvSpPr/>
          <p:nvPr/>
        </p:nvSpPr>
        <p:spPr>
          <a:xfrm>
            <a:off x="4038600" y="38100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34" name="Straight Connector 33"/>
          <p:cNvCxnSpPr>
            <a:stCxn id="9" idx="4"/>
          </p:cNvCxnSpPr>
          <p:nvPr/>
        </p:nvCxnSpPr>
        <p:spPr>
          <a:xfrm>
            <a:off x="3848100" y="1953399"/>
            <a:ext cx="0" cy="19797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045915" y="2819400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Output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4038600" y="35814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Command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4038600" y="205740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Input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6781800" y="22860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47" name="Rectangle 46"/>
          <p:cNvSpPr/>
          <p:nvPr/>
        </p:nvSpPr>
        <p:spPr>
          <a:xfrm>
            <a:off x="6781800" y="38100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48" name="Straight Connector 47"/>
          <p:cNvCxnSpPr>
            <a:stCxn id="13" idx="4"/>
          </p:cNvCxnSpPr>
          <p:nvPr/>
        </p:nvCxnSpPr>
        <p:spPr>
          <a:xfrm>
            <a:off x="6591300" y="1953399"/>
            <a:ext cx="0" cy="19797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781800" y="35814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Command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6781800" y="205740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Input</a:t>
            </a:r>
            <a:endParaRPr lang="en-US" sz="1000" dirty="0"/>
          </a:p>
        </p:txBody>
      </p:sp>
      <p:cxnSp>
        <p:nvCxnSpPr>
          <p:cNvPr id="53" name="Straight Connector 52"/>
          <p:cNvCxnSpPr>
            <a:endCxn id="20" idx="1"/>
          </p:cNvCxnSpPr>
          <p:nvPr/>
        </p:nvCxnSpPr>
        <p:spPr>
          <a:xfrm>
            <a:off x="1104899" y="2409110"/>
            <a:ext cx="190501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104898" y="3171111"/>
            <a:ext cx="1905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endCxn id="22" idx="1"/>
          </p:cNvCxnSpPr>
          <p:nvPr/>
        </p:nvCxnSpPr>
        <p:spPr>
          <a:xfrm>
            <a:off x="1104898" y="3933111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endCxn id="31" idx="1"/>
          </p:cNvCxnSpPr>
          <p:nvPr/>
        </p:nvCxnSpPr>
        <p:spPr>
          <a:xfrm>
            <a:off x="3848099" y="2409111"/>
            <a:ext cx="1905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32" idx="1"/>
          </p:cNvCxnSpPr>
          <p:nvPr/>
        </p:nvCxnSpPr>
        <p:spPr>
          <a:xfrm>
            <a:off x="3848099" y="3171111"/>
            <a:ext cx="1905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endCxn id="33" idx="1"/>
          </p:cNvCxnSpPr>
          <p:nvPr/>
        </p:nvCxnSpPr>
        <p:spPr>
          <a:xfrm>
            <a:off x="3848099" y="3933111"/>
            <a:ext cx="1905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endCxn id="45" idx="1"/>
          </p:cNvCxnSpPr>
          <p:nvPr/>
        </p:nvCxnSpPr>
        <p:spPr>
          <a:xfrm>
            <a:off x="6591299" y="2409111"/>
            <a:ext cx="1905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47" idx="1"/>
          </p:cNvCxnSpPr>
          <p:nvPr/>
        </p:nvCxnSpPr>
        <p:spPr>
          <a:xfrm>
            <a:off x="6591299" y="3933111"/>
            <a:ext cx="1905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1524000" y="2590799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empty</a:t>
            </a:r>
          </a:p>
        </p:txBody>
      </p:sp>
      <p:sp>
        <p:nvSpPr>
          <p:cNvPr id="97" name="Rectangle 96"/>
          <p:cNvSpPr/>
          <p:nvPr/>
        </p:nvSpPr>
        <p:spPr>
          <a:xfrm>
            <a:off x="2423160" y="3200400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data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4267200" y="2590800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data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029200" y="2590800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empty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7010400" y="2590800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data</a:t>
            </a:r>
          </a:p>
        </p:txBody>
      </p:sp>
      <p:sp>
        <p:nvSpPr>
          <p:cNvPr id="104" name="Freeform 103"/>
          <p:cNvSpPr/>
          <p:nvPr/>
        </p:nvSpPr>
        <p:spPr>
          <a:xfrm>
            <a:off x="2381707" y="2438400"/>
            <a:ext cx="1411833" cy="688357"/>
          </a:xfrm>
          <a:custGeom>
            <a:avLst/>
            <a:gdLst>
              <a:gd name="connsiteX0" fmla="*/ 0 w 1550822"/>
              <a:gd name="connsiteY0" fmla="*/ 698492 h 761190"/>
              <a:gd name="connsiteX1" fmla="*/ 570585 w 1550822"/>
              <a:gd name="connsiteY1" fmla="*/ 705808 h 761190"/>
              <a:gd name="connsiteX2" fmla="*/ 790041 w 1550822"/>
              <a:gd name="connsiteY2" fmla="*/ 105961 h 761190"/>
              <a:gd name="connsiteX3" fmla="*/ 1550822 w 1550822"/>
              <a:gd name="connsiteY3" fmla="*/ 3548 h 761190"/>
              <a:gd name="connsiteX0" fmla="*/ 0 w 1550822"/>
              <a:gd name="connsiteY0" fmla="*/ 696252 h 709062"/>
              <a:gd name="connsiteX1" fmla="*/ 541325 w 1550822"/>
              <a:gd name="connsiteY1" fmla="*/ 528004 h 709062"/>
              <a:gd name="connsiteX2" fmla="*/ 790041 w 1550822"/>
              <a:gd name="connsiteY2" fmla="*/ 103721 h 709062"/>
              <a:gd name="connsiteX3" fmla="*/ 1550822 w 1550822"/>
              <a:gd name="connsiteY3" fmla="*/ 1308 h 709062"/>
              <a:gd name="connsiteX0" fmla="*/ 0 w 1404518"/>
              <a:gd name="connsiteY0" fmla="*/ 762089 h 771758"/>
              <a:gd name="connsiteX1" fmla="*/ 395021 w 1404518"/>
              <a:gd name="connsiteY1" fmla="*/ 528004 h 771758"/>
              <a:gd name="connsiteX2" fmla="*/ 643737 w 1404518"/>
              <a:gd name="connsiteY2" fmla="*/ 103721 h 771758"/>
              <a:gd name="connsiteX3" fmla="*/ 1404518 w 1404518"/>
              <a:gd name="connsiteY3" fmla="*/ 1308 h 771758"/>
              <a:gd name="connsiteX0" fmla="*/ 0 w 1536191"/>
              <a:gd name="connsiteY0" fmla="*/ 688937 h 702221"/>
              <a:gd name="connsiteX1" fmla="*/ 526694 w 1536191"/>
              <a:gd name="connsiteY1" fmla="*/ 528004 h 702221"/>
              <a:gd name="connsiteX2" fmla="*/ 775410 w 1536191"/>
              <a:gd name="connsiteY2" fmla="*/ 103721 h 702221"/>
              <a:gd name="connsiteX3" fmla="*/ 1536191 w 1536191"/>
              <a:gd name="connsiteY3" fmla="*/ 1308 h 702221"/>
              <a:gd name="connsiteX0" fmla="*/ 0 w 1411833"/>
              <a:gd name="connsiteY0" fmla="*/ 688937 h 702221"/>
              <a:gd name="connsiteX1" fmla="*/ 526694 w 1411833"/>
              <a:gd name="connsiteY1" fmla="*/ 528004 h 702221"/>
              <a:gd name="connsiteX2" fmla="*/ 775410 w 1411833"/>
              <a:gd name="connsiteY2" fmla="*/ 103721 h 702221"/>
              <a:gd name="connsiteX3" fmla="*/ 1411833 w 1411833"/>
              <a:gd name="connsiteY3" fmla="*/ 1308 h 702221"/>
              <a:gd name="connsiteX0" fmla="*/ 0 w 1411833"/>
              <a:gd name="connsiteY0" fmla="*/ 688135 h 700810"/>
              <a:gd name="connsiteX1" fmla="*/ 526694 w 1411833"/>
              <a:gd name="connsiteY1" fmla="*/ 527202 h 700810"/>
              <a:gd name="connsiteX2" fmla="*/ 826616 w 1411833"/>
              <a:gd name="connsiteY2" fmla="*/ 154126 h 700810"/>
              <a:gd name="connsiteX3" fmla="*/ 1411833 w 1411833"/>
              <a:gd name="connsiteY3" fmla="*/ 506 h 700810"/>
              <a:gd name="connsiteX0" fmla="*/ 0 w 1411833"/>
              <a:gd name="connsiteY0" fmla="*/ 688157 h 702652"/>
              <a:gd name="connsiteX1" fmla="*/ 453542 w 1411833"/>
              <a:gd name="connsiteY1" fmla="*/ 549169 h 702652"/>
              <a:gd name="connsiteX2" fmla="*/ 826616 w 1411833"/>
              <a:gd name="connsiteY2" fmla="*/ 154148 h 702652"/>
              <a:gd name="connsiteX3" fmla="*/ 1411833 w 1411833"/>
              <a:gd name="connsiteY3" fmla="*/ 528 h 702652"/>
              <a:gd name="connsiteX0" fmla="*/ 0 w 1411833"/>
              <a:gd name="connsiteY0" fmla="*/ 688157 h 688157"/>
              <a:gd name="connsiteX1" fmla="*/ 453542 w 1411833"/>
              <a:gd name="connsiteY1" fmla="*/ 549169 h 688157"/>
              <a:gd name="connsiteX2" fmla="*/ 826616 w 1411833"/>
              <a:gd name="connsiteY2" fmla="*/ 154148 h 688157"/>
              <a:gd name="connsiteX3" fmla="*/ 1411833 w 1411833"/>
              <a:gd name="connsiteY3" fmla="*/ 528 h 688157"/>
              <a:gd name="connsiteX0" fmla="*/ 0 w 1411833"/>
              <a:gd name="connsiteY0" fmla="*/ 688157 h 688157"/>
              <a:gd name="connsiteX1" fmla="*/ 453542 w 1411833"/>
              <a:gd name="connsiteY1" fmla="*/ 549169 h 688157"/>
              <a:gd name="connsiteX2" fmla="*/ 826616 w 1411833"/>
              <a:gd name="connsiteY2" fmla="*/ 154148 h 688157"/>
              <a:gd name="connsiteX3" fmla="*/ 1411833 w 1411833"/>
              <a:gd name="connsiteY3" fmla="*/ 528 h 688157"/>
              <a:gd name="connsiteX0" fmla="*/ 0 w 1411833"/>
              <a:gd name="connsiteY0" fmla="*/ 688157 h 688157"/>
              <a:gd name="connsiteX1" fmla="*/ 453542 w 1411833"/>
              <a:gd name="connsiteY1" fmla="*/ 549169 h 688157"/>
              <a:gd name="connsiteX2" fmla="*/ 826616 w 1411833"/>
              <a:gd name="connsiteY2" fmla="*/ 154148 h 688157"/>
              <a:gd name="connsiteX3" fmla="*/ 1411833 w 1411833"/>
              <a:gd name="connsiteY3" fmla="*/ 528 h 688157"/>
              <a:gd name="connsiteX0" fmla="*/ 0 w 1411833"/>
              <a:gd name="connsiteY0" fmla="*/ 688357 h 688357"/>
              <a:gd name="connsiteX1" fmla="*/ 453542 w 1411833"/>
              <a:gd name="connsiteY1" fmla="*/ 549369 h 688357"/>
              <a:gd name="connsiteX2" fmla="*/ 826616 w 1411833"/>
              <a:gd name="connsiteY2" fmla="*/ 154348 h 688357"/>
              <a:gd name="connsiteX3" fmla="*/ 1411833 w 1411833"/>
              <a:gd name="connsiteY3" fmla="*/ 728 h 688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1833" h="688357">
                <a:moveTo>
                  <a:pt x="0" y="688357"/>
                </a:moveTo>
                <a:cubicBezTo>
                  <a:pt x="285293" y="638979"/>
                  <a:pt x="359664" y="631055"/>
                  <a:pt x="453542" y="549369"/>
                </a:cubicBezTo>
                <a:cubicBezTo>
                  <a:pt x="547420" y="467683"/>
                  <a:pt x="659586" y="267734"/>
                  <a:pt x="826616" y="154348"/>
                </a:cubicBezTo>
                <a:cubicBezTo>
                  <a:pt x="993646" y="40962"/>
                  <a:pt x="1113129" y="-6587"/>
                  <a:pt x="1411833" y="728"/>
                </a:cubicBezTo>
              </a:path>
            </a:pathLst>
          </a:custGeom>
          <a:noFill/>
          <a:ln w="1270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Freeform 104"/>
          <p:cNvSpPr/>
          <p:nvPr/>
        </p:nvSpPr>
        <p:spPr>
          <a:xfrm>
            <a:off x="2427427" y="2295166"/>
            <a:ext cx="1382573" cy="143234"/>
          </a:xfrm>
          <a:custGeom>
            <a:avLst/>
            <a:gdLst>
              <a:gd name="connsiteX0" fmla="*/ 1360627 w 1360627"/>
              <a:gd name="connsiteY0" fmla="*/ 19200 h 158189"/>
              <a:gd name="connsiteX1" fmla="*/ 753465 w 1360627"/>
              <a:gd name="connsiteY1" fmla="*/ 11885 h 158189"/>
              <a:gd name="connsiteX2" fmla="*/ 0 w 1360627"/>
              <a:gd name="connsiteY2" fmla="*/ 158189 h 158189"/>
              <a:gd name="connsiteX0" fmla="*/ 1360627 w 1360627"/>
              <a:gd name="connsiteY0" fmla="*/ 19200 h 158189"/>
              <a:gd name="connsiteX1" fmla="*/ 753465 w 1360627"/>
              <a:gd name="connsiteY1" fmla="*/ 11885 h 158189"/>
              <a:gd name="connsiteX2" fmla="*/ 0 w 1360627"/>
              <a:gd name="connsiteY2" fmla="*/ 158189 h 158189"/>
              <a:gd name="connsiteX0" fmla="*/ 1360627 w 1360627"/>
              <a:gd name="connsiteY0" fmla="*/ 18128 h 142486"/>
              <a:gd name="connsiteX1" fmla="*/ 753465 w 1360627"/>
              <a:gd name="connsiteY1" fmla="*/ 10813 h 142486"/>
              <a:gd name="connsiteX2" fmla="*/ 0 w 1360627"/>
              <a:gd name="connsiteY2" fmla="*/ 142486 h 142486"/>
              <a:gd name="connsiteX0" fmla="*/ 1382573 w 1382573"/>
              <a:gd name="connsiteY0" fmla="*/ 22955 h 139998"/>
              <a:gd name="connsiteX1" fmla="*/ 753465 w 1382573"/>
              <a:gd name="connsiteY1" fmla="*/ 8325 h 139998"/>
              <a:gd name="connsiteX2" fmla="*/ 0 w 1382573"/>
              <a:gd name="connsiteY2" fmla="*/ 139998 h 139998"/>
              <a:gd name="connsiteX0" fmla="*/ 1382573 w 1382573"/>
              <a:gd name="connsiteY0" fmla="*/ 26191 h 143234"/>
              <a:gd name="connsiteX1" fmla="*/ 753465 w 1382573"/>
              <a:gd name="connsiteY1" fmla="*/ 11561 h 143234"/>
              <a:gd name="connsiteX2" fmla="*/ 0 w 1382573"/>
              <a:gd name="connsiteY2" fmla="*/ 143234 h 143234"/>
              <a:gd name="connsiteX0" fmla="*/ 1382573 w 1382573"/>
              <a:gd name="connsiteY0" fmla="*/ 26191 h 143234"/>
              <a:gd name="connsiteX1" fmla="*/ 753465 w 1382573"/>
              <a:gd name="connsiteY1" fmla="*/ 11561 h 143234"/>
              <a:gd name="connsiteX2" fmla="*/ 0 w 1382573"/>
              <a:gd name="connsiteY2" fmla="*/ 143234 h 14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2573" h="143234">
                <a:moveTo>
                  <a:pt x="1382573" y="26191"/>
                </a:moveTo>
                <a:cubicBezTo>
                  <a:pt x="1192377" y="10951"/>
                  <a:pt x="998524" y="-15261"/>
                  <a:pt x="753465" y="11561"/>
                </a:cubicBezTo>
                <a:cubicBezTo>
                  <a:pt x="508406" y="38383"/>
                  <a:pt x="358445" y="125555"/>
                  <a:pt x="0" y="143234"/>
                </a:cubicBezTo>
              </a:path>
            </a:pathLst>
          </a:custGeom>
          <a:noFill/>
          <a:ln w="12700">
            <a:solidFill>
              <a:schemeClr val="accent5"/>
            </a:solidFill>
            <a:prstDash val="dash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reeform 105"/>
          <p:cNvSpPr/>
          <p:nvPr/>
        </p:nvSpPr>
        <p:spPr>
          <a:xfrm>
            <a:off x="5141367" y="2438400"/>
            <a:ext cx="1411833" cy="688357"/>
          </a:xfrm>
          <a:custGeom>
            <a:avLst/>
            <a:gdLst>
              <a:gd name="connsiteX0" fmla="*/ 0 w 1550822"/>
              <a:gd name="connsiteY0" fmla="*/ 698492 h 761190"/>
              <a:gd name="connsiteX1" fmla="*/ 570585 w 1550822"/>
              <a:gd name="connsiteY1" fmla="*/ 705808 h 761190"/>
              <a:gd name="connsiteX2" fmla="*/ 790041 w 1550822"/>
              <a:gd name="connsiteY2" fmla="*/ 105961 h 761190"/>
              <a:gd name="connsiteX3" fmla="*/ 1550822 w 1550822"/>
              <a:gd name="connsiteY3" fmla="*/ 3548 h 761190"/>
              <a:gd name="connsiteX0" fmla="*/ 0 w 1550822"/>
              <a:gd name="connsiteY0" fmla="*/ 696252 h 709062"/>
              <a:gd name="connsiteX1" fmla="*/ 541325 w 1550822"/>
              <a:gd name="connsiteY1" fmla="*/ 528004 h 709062"/>
              <a:gd name="connsiteX2" fmla="*/ 790041 w 1550822"/>
              <a:gd name="connsiteY2" fmla="*/ 103721 h 709062"/>
              <a:gd name="connsiteX3" fmla="*/ 1550822 w 1550822"/>
              <a:gd name="connsiteY3" fmla="*/ 1308 h 709062"/>
              <a:gd name="connsiteX0" fmla="*/ 0 w 1404518"/>
              <a:gd name="connsiteY0" fmla="*/ 762089 h 771758"/>
              <a:gd name="connsiteX1" fmla="*/ 395021 w 1404518"/>
              <a:gd name="connsiteY1" fmla="*/ 528004 h 771758"/>
              <a:gd name="connsiteX2" fmla="*/ 643737 w 1404518"/>
              <a:gd name="connsiteY2" fmla="*/ 103721 h 771758"/>
              <a:gd name="connsiteX3" fmla="*/ 1404518 w 1404518"/>
              <a:gd name="connsiteY3" fmla="*/ 1308 h 771758"/>
              <a:gd name="connsiteX0" fmla="*/ 0 w 1536191"/>
              <a:gd name="connsiteY0" fmla="*/ 688937 h 702221"/>
              <a:gd name="connsiteX1" fmla="*/ 526694 w 1536191"/>
              <a:gd name="connsiteY1" fmla="*/ 528004 h 702221"/>
              <a:gd name="connsiteX2" fmla="*/ 775410 w 1536191"/>
              <a:gd name="connsiteY2" fmla="*/ 103721 h 702221"/>
              <a:gd name="connsiteX3" fmla="*/ 1536191 w 1536191"/>
              <a:gd name="connsiteY3" fmla="*/ 1308 h 702221"/>
              <a:gd name="connsiteX0" fmla="*/ 0 w 1411833"/>
              <a:gd name="connsiteY0" fmla="*/ 688937 h 702221"/>
              <a:gd name="connsiteX1" fmla="*/ 526694 w 1411833"/>
              <a:gd name="connsiteY1" fmla="*/ 528004 h 702221"/>
              <a:gd name="connsiteX2" fmla="*/ 775410 w 1411833"/>
              <a:gd name="connsiteY2" fmla="*/ 103721 h 702221"/>
              <a:gd name="connsiteX3" fmla="*/ 1411833 w 1411833"/>
              <a:gd name="connsiteY3" fmla="*/ 1308 h 702221"/>
              <a:gd name="connsiteX0" fmla="*/ 0 w 1411833"/>
              <a:gd name="connsiteY0" fmla="*/ 688135 h 700810"/>
              <a:gd name="connsiteX1" fmla="*/ 526694 w 1411833"/>
              <a:gd name="connsiteY1" fmla="*/ 527202 h 700810"/>
              <a:gd name="connsiteX2" fmla="*/ 826616 w 1411833"/>
              <a:gd name="connsiteY2" fmla="*/ 154126 h 700810"/>
              <a:gd name="connsiteX3" fmla="*/ 1411833 w 1411833"/>
              <a:gd name="connsiteY3" fmla="*/ 506 h 700810"/>
              <a:gd name="connsiteX0" fmla="*/ 0 w 1411833"/>
              <a:gd name="connsiteY0" fmla="*/ 688157 h 702652"/>
              <a:gd name="connsiteX1" fmla="*/ 453542 w 1411833"/>
              <a:gd name="connsiteY1" fmla="*/ 549169 h 702652"/>
              <a:gd name="connsiteX2" fmla="*/ 826616 w 1411833"/>
              <a:gd name="connsiteY2" fmla="*/ 154148 h 702652"/>
              <a:gd name="connsiteX3" fmla="*/ 1411833 w 1411833"/>
              <a:gd name="connsiteY3" fmla="*/ 528 h 702652"/>
              <a:gd name="connsiteX0" fmla="*/ 0 w 1411833"/>
              <a:gd name="connsiteY0" fmla="*/ 688157 h 688157"/>
              <a:gd name="connsiteX1" fmla="*/ 453542 w 1411833"/>
              <a:gd name="connsiteY1" fmla="*/ 549169 h 688157"/>
              <a:gd name="connsiteX2" fmla="*/ 826616 w 1411833"/>
              <a:gd name="connsiteY2" fmla="*/ 154148 h 688157"/>
              <a:gd name="connsiteX3" fmla="*/ 1411833 w 1411833"/>
              <a:gd name="connsiteY3" fmla="*/ 528 h 688157"/>
              <a:gd name="connsiteX0" fmla="*/ 0 w 1411833"/>
              <a:gd name="connsiteY0" fmla="*/ 688157 h 688157"/>
              <a:gd name="connsiteX1" fmla="*/ 453542 w 1411833"/>
              <a:gd name="connsiteY1" fmla="*/ 549169 h 688157"/>
              <a:gd name="connsiteX2" fmla="*/ 826616 w 1411833"/>
              <a:gd name="connsiteY2" fmla="*/ 154148 h 688157"/>
              <a:gd name="connsiteX3" fmla="*/ 1411833 w 1411833"/>
              <a:gd name="connsiteY3" fmla="*/ 528 h 688157"/>
              <a:gd name="connsiteX0" fmla="*/ 0 w 1411833"/>
              <a:gd name="connsiteY0" fmla="*/ 688157 h 688157"/>
              <a:gd name="connsiteX1" fmla="*/ 453542 w 1411833"/>
              <a:gd name="connsiteY1" fmla="*/ 549169 h 688157"/>
              <a:gd name="connsiteX2" fmla="*/ 826616 w 1411833"/>
              <a:gd name="connsiteY2" fmla="*/ 154148 h 688157"/>
              <a:gd name="connsiteX3" fmla="*/ 1411833 w 1411833"/>
              <a:gd name="connsiteY3" fmla="*/ 528 h 688157"/>
              <a:gd name="connsiteX0" fmla="*/ 0 w 1411833"/>
              <a:gd name="connsiteY0" fmla="*/ 688357 h 688357"/>
              <a:gd name="connsiteX1" fmla="*/ 453542 w 1411833"/>
              <a:gd name="connsiteY1" fmla="*/ 549369 h 688357"/>
              <a:gd name="connsiteX2" fmla="*/ 826616 w 1411833"/>
              <a:gd name="connsiteY2" fmla="*/ 154348 h 688357"/>
              <a:gd name="connsiteX3" fmla="*/ 1411833 w 1411833"/>
              <a:gd name="connsiteY3" fmla="*/ 728 h 688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1833" h="688357">
                <a:moveTo>
                  <a:pt x="0" y="688357"/>
                </a:moveTo>
                <a:cubicBezTo>
                  <a:pt x="285293" y="638979"/>
                  <a:pt x="359664" y="631055"/>
                  <a:pt x="453542" y="549369"/>
                </a:cubicBezTo>
                <a:cubicBezTo>
                  <a:pt x="547420" y="467683"/>
                  <a:pt x="659586" y="267734"/>
                  <a:pt x="826616" y="154348"/>
                </a:cubicBezTo>
                <a:cubicBezTo>
                  <a:pt x="993646" y="40962"/>
                  <a:pt x="1113129" y="-6587"/>
                  <a:pt x="1411833" y="728"/>
                </a:cubicBezTo>
              </a:path>
            </a:pathLst>
          </a:custGeom>
          <a:noFill/>
          <a:ln w="1270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5172365" y="3208043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data</a:t>
            </a:r>
          </a:p>
        </p:txBody>
      </p:sp>
      <p:sp>
        <p:nvSpPr>
          <p:cNvPr id="108" name="Freeform 107"/>
          <p:cNvSpPr/>
          <p:nvPr/>
        </p:nvSpPr>
        <p:spPr>
          <a:xfrm>
            <a:off x="5170627" y="2295166"/>
            <a:ext cx="1382573" cy="143234"/>
          </a:xfrm>
          <a:custGeom>
            <a:avLst/>
            <a:gdLst>
              <a:gd name="connsiteX0" fmla="*/ 1360627 w 1360627"/>
              <a:gd name="connsiteY0" fmla="*/ 19200 h 158189"/>
              <a:gd name="connsiteX1" fmla="*/ 753465 w 1360627"/>
              <a:gd name="connsiteY1" fmla="*/ 11885 h 158189"/>
              <a:gd name="connsiteX2" fmla="*/ 0 w 1360627"/>
              <a:gd name="connsiteY2" fmla="*/ 158189 h 158189"/>
              <a:gd name="connsiteX0" fmla="*/ 1360627 w 1360627"/>
              <a:gd name="connsiteY0" fmla="*/ 19200 h 158189"/>
              <a:gd name="connsiteX1" fmla="*/ 753465 w 1360627"/>
              <a:gd name="connsiteY1" fmla="*/ 11885 h 158189"/>
              <a:gd name="connsiteX2" fmla="*/ 0 w 1360627"/>
              <a:gd name="connsiteY2" fmla="*/ 158189 h 158189"/>
              <a:gd name="connsiteX0" fmla="*/ 1360627 w 1360627"/>
              <a:gd name="connsiteY0" fmla="*/ 18128 h 142486"/>
              <a:gd name="connsiteX1" fmla="*/ 753465 w 1360627"/>
              <a:gd name="connsiteY1" fmla="*/ 10813 h 142486"/>
              <a:gd name="connsiteX2" fmla="*/ 0 w 1360627"/>
              <a:gd name="connsiteY2" fmla="*/ 142486 h 142486"/>
              <a:gd name="connsiteX0" fmla="*/ 1382573 w 1382573"/>
              <a:gd name="connsiteY0" fmla="*/ 22955 h 139998"/>
              <a:gd name="connsiteX1" fmla="*/ 753465 w 1382573"/>
              <a:gd name="connsiteY1" fmla="*/ 8325 h 139998"/>
              <a:gd name="connsiteX2" fmla="*/ 0 w 1382573"/>
              <a:gd name="connsiteY2" fmla="*/ 139998 h 139998"/>
              <a:gd name="connsiteX0" fmla="*/ 1382573 w 1382573"/>
              <a:gd name="connsiteY0" fmla="*/ 26191 h 143234"/>
              <a:gd name="connsiteX1" fmla="*/ 753465 w 1382573"/>
              <a:gd name="connsiteY1" fmla="*/ 11561 h 143234"/>
              <a:gd name="connsiteX2" fmla="*/ 0 w 1382573"/>
              <a:gd name="connsiteY2" fmla="*/ 143234 h 143234"/>
              <a:gd name="connsiteX0" fmla="*/ 1382573 w 1382573"/>
              <a:gd name="connsiteY0" fmla="*/ 26191 h 143234"/>
              <a:gd name="connsiteX1" fmla="*/ 753465 w 1382573"/>
              <a:gd name="connsiteY1" fmla="*/ 11561 h 143234"/>
              <a:gd name="connsiteX2" fmla="*/ 0 w 1382573"/>
              <a:gd name="connsiteY2" fmla="*/ 143234 h 14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2573" h="143234">
                <a:moveTo>
                  <a:pt x="1382573" y="26191"/>
                </a:moveTo>
                <a:cubicBezTo>
                  <a:pt x="1192377" y="10951"/>
                  <a:pt x="998524" y="-15261"/>
                  <a:pt x="753465" y="11561"/>
                </a:cubicBezTo>
                <a:cubicBezTo>
                  <a:pt x="508406" y="38383"/>
                  <a:pt x="358445" y="125555"/>
                  <a:pt x="0" y="143234"/>
                </a:cubicBezTo>
              </a:path>
            </a:pathLst>
          </a:custGeom>
          <a:noFill/>
          <a:ln w="12700">
            <a:solidFill>
              <a:schemeClr val="accent5"/>
            </a:solidFill>
            <a:prstDash val="dash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>
            <a:endCxn id="96" idx="1"/>
          </p:cNvCxnSpPr>
          <p:nvPr/>
        </p:nvCxnSpPr>
        <p:spPr>
          <a:xfrm>
            <a:off x="1371600" y="2676977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1371600" y="2532221"/>
            <a:ext cx="0" cy="1447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endCxn id="100" idx="1"/>
          </p:cNvCxnSpPr>
          <p:nvPr/>
        </p:nvCxnSpPr>
        <p:spPr>
          <a:xfrm>
            <a:off x="4114800" y="2676978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114800" y="2532223"/>
            <a:ext cx="0" cy="1447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>
            <a:endCxn id="102" idx="1"/>
          </p:cNvCxnSpPr>
          <p:nvPr/>
        </p:nvCxnSpPr>
        <p:spPr>
          <a:xfrm>
            <a:off x="6858000" y="2676976"/>
            <a:ext cx="152400" cy="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6858000" y="2532220"/>
            <a:ext cx="0" cy="1447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00" idx="3"/>
            <a:endCxn id="101" idx="1"/>
          </p:cNvCxnSpPr>
          <p:nvPr/>
        </p:nvCxnSpPr>
        <p:spPr>
          <a:xfrm>
            <a:off x="4815840" y="2676978"/>
            <a:ext cx="2133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381000" y="2057400"/>
            <a:ext cx="8382000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7858700" y="1808946"/>
            <a:ext cx="105670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Logical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Implementation</a:t>
            </a:r>
            <a:endParaRPr lang="en-US" sz="1000" dirty="0"/>
          </a:p>
        </p:txBody>
      </p:sp>
      <p:sp>
        <p:nvSpPr>
          <p:cNvPr id="139" name="Rectangle 138"/>
          <p:cNvSpPr/>
          <p:nvPr/>
        </p:nvSpPr>
        <p:spPr>
          <a:xfrm>
            <a:off x="1752600" y="4114800"/>
            <a:ext cx="128016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r>
              <a:rPr lang="en-US" sz="1000" dirty="0" smtClean="0"/>
              <a:t>connect </a:t>
            </a:r>
            <a:r>
              <a:rPr lang="en-US" sz="1000" dirty="0" err="1" smtClean="0"/>
              <a:t>procId</a:t>
            </a:r>
            <a:r>
              <a:rPr lang="en-US" sz="1000" dirty="0" smtClean="0"/>
              <a:t> </a:t>
            </a:r>
            <a:r>
              <a:rPr lang="en-US" sz="1000" dirty="0" err="1" smtClean="0"/>
              <a:t>qIdx</a:t>
            </a:r>
            <a:endParaRPr lang="en-US" sz="1000" dirty="0" smtClean="0"/>
          </a:p>
        </p:txBody>
      </p:sp>
      <p:sp>
        <p:nvSpPr>
          <p:cNvPr id="140" name="Rectangle 139"/>
          <p:cNvSpPr/>
          <p:nvPr/>
        </p:nvSpPr>
        <p:spPr>
          <a:xfrm>
            <a:off x="1752600" y="4343400"/>
            <a:ext cx="128016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r>
              <a:rPr lang="en-US" sz="1000" dirty="0" smtClean="0"/>
              <a:t>run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1752600" y="4572000"/>
            <a:ext cx="128016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r>
              <a:rPr lang="en-US" sz="1000" dirty="0" smtClean="0"/>
              <a:t>pause</a:t>
            </a:r>
          </a:p>
        </p:txBody>
      </p:sp>
      <p:cxnSp>
        <p:nvCxnSpPr>
          <p:cNvPr id="142" name="Straight Connector 141"/>
          <p:cNvCxnSpPr/>
          <p:nvPr/>
        </p:nvCxnSpPr>
        <p:spPr>
          <a:xfrm>
            <a:off x="1578490" y="4056221"/>
            <a:ext cx="0" cy="601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endCxn id="139" idx="1"/>
          </p:cNvCxnSpPr>
          <p:nvPr/>
        </p:nvCxnSpPr>
        <p:spPr>
          <a:xfrm>
            <a:off x="1578490" y="4200978"/>
            <a:ext cx="1741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>
            <a:endCxn id="140" idx="1"/>
          </p:cNvCxnSpPr>
          <p:nvPr/>
        </p:nvCxnSpPr>
        <p:spPr>
          <a:xfrm>
            <a:off x="1578490" y="4429578"/>
            <a:ext cx="1741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endCxn id="141" idx="1"/>
          </p:cNvCxnSpPr>
          <p:nvPr/>
        </p:nvCxnSpPr>
        <p:spPr>
          <a:xfrm>
            <a:off x="1578490" y="4658178"/>
            <a:ext cx="1741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343400" y="4056221"/>
            <a:ext cx="0" cy="1447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511040" y="4114800"/>
            <a:ext cx="128016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r>
              <a:rPr lang="en-US" sz="1000" dirty="0" smtClean="0"/>
              <a:t>connect </a:t>
            </a:r>
            <a:r>
              <a:rPr lang="en-US" sz="1000" dirty="0" err="1" smtClean="0"/>
              <a:t>procId</a:t>
            </a:r>
            <a:r>
              <a:rPr lang="en-US" sz="1000" dirty="0" smtClean="0"/>
              <a:t> </a:t>
            </a:r>
            <a:r>
              <a:rPr lang="en-US" sz="1000" dirty="0" err="1" smtClean="0"/>
              <a:t>qIdx</a:t>
            </a:r>
            <a:endParaRPr lang="en-US" sz="1000" dirty="0" smtClean="0"/>
          </a:p>
        </p:txBody>
      </p:sp>
      <p:cxnSp>
        <p:nvCxnSpPr>
          <p:cNvPr id="75" name="Straight Connector 74"/>
          <p:cNvCxnSpPr>
            <a:endCxn id="74" idx="1"/>
          </p:cNvCxnSpPr>
          <p:nvPr/>
        </p:nvCxnSpPr>
        <p:spPr>
          <a:xfrm>
            <a:off x="4336930" y="4200978"/>
            <a:ext cx="1741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295400" y="2057400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(return)</a:t>
            </a:r>
            <a:endParaRPr lang="en-US" sz="1000" dirty="0"/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441" y="6512662"/>
            <a:ext cx="419159" cy="3334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628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9" grpId="0"/>
      <p:bldP spid="30" grpId="0"/>
      <p:bldP spid="31" grpId="0" animBg="1"/>
      <p:bldP spid="32" grpId="0" animBg="1"/>
      <p:bldP spid="33" grpId="0" animBg="1"/>
      <p:bldP spid="35" grpId="0"/>
      <p:bldP spid="36" grpId="0"/>
      <p:bldP spid="38" grpId="0"/>
      <p:bldP spid="45" grpId="0" animBg="1"/>
      <p:bldP spid="47" grpId="0" animBg="1"/>
      <p:bldP spid="50" grpId="0"/>
      <p:bldP spid="51" grpId="0"/>
      <p:bldP spid="96" grpId="0" animBg="1"/>
      <p:bldP spid="97" grpId="0" animBg="1"/>
      <p:bldP spid="100" grpId="0" animBg="1"/>
      <p:bldP spid="101" grpId="0" animBg="1"/>
      <p:bldP spid="102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38" grpId="0"/>
      <p:bldP spid="139" grpId="0" animBg="1"/>
      <p:bldP spid="140" grpId="0" animBg="1"/>
      <p:bldP spid="141" grpId="0" animBg="1"/>
      <p:bldP spid="74" grpId="0" animBg="1"/>
      <p:bldP spid="7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5791200"/>
            <a:ext cx="7315200" cy="46647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Combiner needs only one input queue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 Communication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86200" y="35814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889430" y="18669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10" name="Oval 9"/>
          <p:cNvSpPr/>
          <p:nvPr/>
        </p:nvSpPr>
        <p:spPr>
          <a:xfrm>
            <a:off x="2204746" y="16002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2345" y="1322538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2188962" y="3563779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68130" y="3272879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14" name="Oval 13"/>
          <p:cNvSpPr/>
          <p:nvPr/>
        </p:nvSpPr>
        <p:spPr>
          <a:xfrm>
            <a:off x="4953000" y="25908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95544" y="2313801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Combiner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2667000" y="4325779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21" name="Rectangle 20"/>
          <p:cNvSpPr/>
          <p:nvPr/>
        </p:nvSpPr>
        <p:spPr>
          <a:xfrm>
            <a:off x="2667000" y="4859179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q: </a:t>
            </a:r>
            <a:r>
              <a:rPr lang="en-US" sz="1000" u="sng" dirty="0" err="1" smtClean="0"/>
              <a:t>QueueId</a:t>
            </a:r>
            <a:endParaRPr lang="en-US" sz="1000" u="sng" dirty="0"/>
          </a:p>
        </p:txBody>
      </p:sp>
      <p:cxnSp>
        <p:nvCxnSpPr>
          <p:cNvPr id="22" name="Straight Connector 21"/>
          <p:cNvCxnSpPr>
            <a:stCxn id="12" idx="4"/>
          </p:cNvCxnSpPr>
          <p:nvPr/>
        </p:nvCxnSpPr>
        <p:spPr>
          <a:xfrm>
            <a:off x="2455662" y="4097179"/>
            <a:ext cx="0" cy="885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67000" y="4630579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Output</a:t>
            </a:r>
            <a:endParaRPr lang="en-US" sz="1000" dirty="0"/>
          </a:p>
        </p:txBody>
      </p:sp>
      <p:cxnSp>
        <p:nvCxnSpPr>
          <p:cNvPr id="24" name="Straight Connector 23"/>
          <p:cNvCxnSpPr>
            <a:endCxn id="20" idx="1"/>
          </p:cNvCxnSpPr>
          <p:nvPr/>
        </p:nvCxnSpPr>
        <p:spPr>
          <a:xfrm>
            <a:off x="2455662" y="4448890"/>
            <a:ext cx="2113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455662" y="4982290"/>
            <a:ext cx="2113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667000" y="23622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32" name="Rectangle 31"/>
          <p:cNvSpPr/>
          <p:nvPr/>
        </p:nvSpPr>
        <p:spPr>
          <a:xfrm>
            <a:off x="2667000" y="28956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q: </a:t>
            </a:r>
            <a:r>
              <a:rPr lang="en-US" sz="1000" u="sng" dirty="0" err="1" smtClean="0"/>
              <a:t>QueueId</a:t>
            </a:r>
            <a:endParaRPr lang="en-US" sz="1000" u="sng" dirty="0"/>
          </a:p>
        </p:txBody>
      </p:sp>
      <p:cxnSp>
        <p:nvCxnSpPr>
          <p:cNvPr id="33" name="Straight Connector 32"/>
          <p:cNvCxnSpPr>
            <a:stCxn id="10" idx="4"/>
          </p:cNvCxnSpPr>
          <p:nvPr/>
        </p:nvCxnSpPr>
        <p:spPr>
          <a:xfrm>
            <a:off x="2471446" y="2133600"/>
            <a:ext cx="0" cy="885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667000" y="2667000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Output</a:t>
            </a:r>
            <a:endParaRPr lang="en-US" sz="1000" dirty="0"/>
          </a:p>
        </p:txBody>
      </p:sp>
      <p:cxnSp>
        <p:nvCxnSpPr>
          <p:cNvPr id="35" name="Straight Connector 34"/>
          <p:cNvCxnSpPr>
            <a:endCxn id="31" idx="1"/>
          </p:cNvCxnSpPr>
          <p:nvPr/>
        </p:nvCxnSpPr>
        <p:spPr>
          <a:xfrm>
            <a:off x="2471446" y="2485311"/>
            <a:ext cx="1955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471445" y="3018711"/>
            <a:ext cx="1955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667000" y="2133600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(return)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2667000" y="4114800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(return)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5410200" y="345829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49" name="Rectangle 48"/>
          <p:cNvSpPr/>
          <p:nvPr/>
        </p:nvSpPr>
        <p:spPr>
          <a:xfrm>
            <a:off x="5410200" y="422029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q: </a:t>
            </a:r>
            <a:r>
              <a:rPr lang="en-US" sz="1000" u="sng" dirty="0" err="1" smtClean="0"/>
              <a:t>QueueId</a:t>
            </a:r>
            <a:endParaRPr lang="en-US" sz="1000" u="sng" dirty="0"/>
          </a:p>
        </p:txBody>
      </p:sp>
      <p:cxnSp>
        <p:nvCxnSpPr>
          <p:cNvPr id="50" name="Straight Connector 49"/>
          <p:cNvCxnSpPr>
            <a:stCxn id="14" idx="4"/>
          </p:cNvCxnSpPr>
          <p:nvPr/>
        </p:nvCxnSpPr>
        <p:spPr>
          <a:xfrm>
            <a:off x="5219700" y="3124200"/>
            <a:ext cx="0" cy="1219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410200" y="3991690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Output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5410200" y="322969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Input</a:t>
            </a:r>
            <a:endParaRPr lang="en-US" sz="1000" dirty="0"/>
          </a:p>
        </p:txBody>
      </p:sp>
      <p:cxnSp>
        <p:nvCxnSpPr>
          <p:cNvPr id="53" name="Straight Connector 52"/>
          <p:cNvCxnSpPr>
            <a:endCxn id="48" idx="1"/>
          </p:cNvCxnSpPr>
          <p:nvPr/>
        </p:nvCxnSpPr>
        <p:spPr>
          <a:xfrm>
            <a:off x="5219699" y="3581401"/>
            <a:ext cx="1905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49" idx="1"/>
          </p:cNvCxnSpPr>
          <p:nvPr/>
        </p:nvCxnSpPr>
        <p:spPr>
          <a:xfrm>
            <a:off x="5219699" y="4343401"/>
            <a:ext cx="1905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reeform 62"/>
          <p:cNvSpPr/>
          <p:nvPr/>
        </p:nvSpPr>
        <p:spPr>
          <a:xfrm>
            <a:off x="2724150" y="3048000"/>
            <a:ext cx="2298700" cy="787400"/>
          </a:xfrm>
          <a:custGeom>
            <a:avLst/>
            <a:gdLst>
              <a:gd name="connsiteX0" fmla="*/ 0 w 2298700"/>
              <a:gd name="connsiteY0" fmla="*/ 793750 h 793750"/>
              <a:gd name="connsiteX1" fmla="*/ 1282700 w 2298700"/>
              <a:gd name="connsiteY1" fmla="*/ 571500 h 793750"/>
              <a:gd name="connsiteX2" fmla="*/ 2298700 w 2298700"/>
              <a:gd name="connsiteY2" fmla="*/ 0 h 793750"/>
              <a:gd name="connsiteX0" fmla="*/ 0 w 2298700"/>
              <a:gd name="connsiteY0" fmla="*/ 787400 h 787400"/>
              <a:gd name="connsiteX1" fmla="*/ 1282700 w 2298700"/>
              <a:gd name="connsiteY1" fmla="*/ 565150 h 787400"/>
              <a:gd name="connsiteX2" fmla="*/ 2298700 w 2298700"/>
              <a:gd name="connsiteY2" fmla="*/ 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8700" h="787400">
                <a:moveTo>
                  <a:pt x="0" y="787400"/>
                </a:moveTo>
                <a:cubicBezTo>
                  <a:pt x="449791" y="742421"/>
                  <a:pt x="899583" y="696383"/>
                  <a:pt x="1282700" y="565150"/>
                </a:cubicBezTo>
                <a:cubicBezTo>
                  <a:pt x="1665817" y="433917"/>
                  <a:pt x="1982258" y="219604"/>
                  <a:pt x="2298700" y="0"/>
                </a:cubicBezTo>
              </a:path>
            </a:pathLst>
          </a:cu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2743200" y="1860550"/>
            <a:ext cx="2292350" cy="812800"/>
          </a:xfrm>
          <a:custGeom>
            <a:avLst/>
            <a:gdLst>
              <a:gd name="connsiteX0" fmla="*/ 0 w 2292350"/>
              <a:gd name="connsiteY0" fmla="*/ 0 h 812800"/>
              <a:gd name="connsiteX1" fmla="*/ 1308100 w 2292350"/>
              <a:gd name="connsiteY1" fmla="*/ 260350 h 812800"/>
              <a:gd name="connsiteX2" fmla="*/ 2292350 w 2292350"/>
              <a:gd name="connsiteY2" fmla="*/ 81280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2350" h="812800">
                <a:moveTo>
                  <a:pt x="0" y="0"/>
                </a:moveTo>
                <a:cubicBezTo>
                  <a:pt x="463021" y="62441"/>
                  <a:pt x="926042" y="124883"/>
                  <a:pt x="1308100" y="260350"/>
                </a:cubicBezTo>
                <a:cubicBezTo>
                  <a:pt x="1690158" y="395817"/>
                  <a:pt x="1991254" y="604308"/>
                  <a:pt x="2292350" y="812800"/>
                </a:cubicBezTo>
              </a:path>
            </a:pathLst>
          </a:cu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870960" y="5029200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data</a:t>
            </a:r>
          </a:p>
        </p:txBody>
      </p:sp>
      <p:sp>
        <p:nvSpPr>
          <p:cNvPr id="73" name="Rectangle 72"/>
          <p:cNvSpPr/>
          <p:nvPr/>
        </p:nvSpPr>
        <p:spPr>
          <a:xfrm>
            <a:off x="5638800" y="3810000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data</a:t>
            </a:r>
          </a:p>
        </p:txBody>
      </p:sp>
      <p:sp>
        <p:nvSpPr>
          <p:cNvPr id="74" name="Rectangle 73"/>
          <p:cNvSpPr/>
          <p:nvPr/>
        </p:nvSpPr>
        <p:spPr>
          <a:xfrm>
            <a:off x="6400800" y="3810000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data</a:t>
            </a:r>
          </a:p>
        </p:txBody>
      </p:sp>
      <p:sp>
        <p:nvSpPr>
          <p:cNvPr id="78" name="Freeform 77"/>
          <p:cNvSpPr/>
          <p:nvPr/>
        </p:nvSpPr>
        <p:spPr>
          <a:xfrm>
            <a:off x="3760968" y="3644218"/>
            <a:ext cx="1620052" cy="1325346"/>
          </a:xfrm>
          <a:custGeom>
            <a:avLst/>
            <a:gdLst>
              <a:gd name="connsiteX0" fmla="*/ 0 w 1614115"/>
              <a:gd name="connsiteY0" fmla="*/ 1334236 h 1334236"/>
              <a:gd name="connsiteX1" fmla="*/ 556591 w 1614115"/>
              <a:gd name="connsiteY1" fmla="*/ 1111600 h 1334236"/>
              <a:gd name="connsiteX2" fmla="*/ 1057523 w 1614115"/>
              <a:gd name="connsiteY2" fmla="*/ 165394 h 1334236"/>
              <a:gd name="connsiteX3" fmla="*/ 1614115 w 1614115"/>
              <a:gd name="connsiteY3" fmla="*/ 6368 h 1334236"/>
              <a:gd name="connsiteX0" fmla="*/ 0 w 1614115"/>
              <a:gd name="connsiteY0" fmla="*/ 1335038 h 1335038"/>
              <a:gd name="connsiteX1" fmla="*/ 500932 w 1614115"/>
              <a:gd name="connsiteY1" fmla="*/ 1144207 h 1335038"/>
              <a:gd name="connsiteX2" fmla="*/ 1057523 w 1614115"/>
              <a:gd name="connsiteY2" fmla="*/ 166196 h 1335038"/>
              <a:gd name="connsiteX3" fmla="*/ 1614115 w 1614115"/>
              <a:gd name="connsiteY3" fmla="*/ 7170 h 1335038"/>
              <a:gd name="connsiteX0" fmla="*/ 0 w 1614115"/>
              <a:gd name="connsiteY0" fmla="*/ 1335038 h 1335038"/>
              <a:gd name="connsiteX1" fmla="*/ 500932 w 1614115"/>
              <a:gd name="connsiteY1" fmla="*/ 1144207 h 1335038"/>
              <a:gd name="connsiteX2" fmla="*/ 1057523 w 1614115"/>
              <a:gd name="connsiteY2" fmla="*/ 166196 h 1335038"/>
              <a:gd name="connsiteX3" fmla="*/ 1614115 w 1614115"/>
              <a:gd name="connsiteY3" fmla="*/ 7170 h 1335038"/>
              <a:gd name="connsiteX0" fmla="*/ 0 w 1614115"/>
              <a:gd name="connsiteY0" fmla="*/ 1327868 h 1327868"/>
              <a:gd name="connsiteX1" fmla="*/ 500932 w 1614115"/>
              <a:gd name="connsiteY1" fmla="*/ 1137037 h 1327868"/>
              <a:gd name="connsiteX2" fmla="*/ 1057523 w 1614115"/>
              <a:gd name="connsiteY2" fmla="*/ 159026 h 1327868"/>
              <a:gd name="connsiteX3" fmla="*/ 1614115 w 1614115"/>
              <a:gd name="connsiteY3" fmla="*/ 0 h 1327868"/>
              <a:gd name="connsiteX0" fmla="*/ 0 w 1614115"/>
              <a:gd name="connsiteY0" fmla="*/ 1327868 h 1327868"/>
              <a:gd name="connsiteX1" fmla="*/ 500932 w 1614115"/>
              <a:gd name="connsiteY1" fmla="*/ 1137037 h 1327868"/>
              <a:gd name="connsiteX2" fmla="*/ 1057523 w 1614115"/>
              <a:gd name="connsiteY2" fmla="*/ 159026 h 1327868"/>
              <a:gd name="connsiteX3" fmla="*/ 1614115 w 1614115"/>
              <a:gd name="connsiteY3" fmla="*/ 0 h 1327868"/>
              <a:gd name="connsiteX0" fmla="*/ 0 w 1602239"/>
              <a:gd name="connsiteY0" fmla="*/ 1322326 h 1322326"/>
              <a:gd name="connsiteX1" fmla="*/ 500932 w 1602239"/>
              <a:gd name="connsiteY1" fmla="*/ 1131495 h 1322326"/>
              <a:gd name="connsiteX2" fmla="*/ 1057523 w 1602239"/>
              <a:gd name="connsiteY2" fmla="*/ 153484 h 1322326"/>
              <a:gd name="connsiteX3" fmla="*/ 1602239 w 1602239"/>
              <a:gd name="connsiteY3" fmla="*/ 396 h 1322326"/>
              <a:gd name="connsiteX0" fmla="*/ 0 w 1602239"/>
              <a:gd name="connsiteY0" fmla="*/ 1321930 h 1321930"/>
              <a:gd name="connsiteX1" fmla="*/ 500932 w 1602239"/>
              <a:gd name="connsiteY1" fmla="*/ 1131099 h 1321930"/>
              <a:gd name="connsiteX2" fmla="*/ 1057523 w 1602239"/>
              <a:gd name="connsiteY2" fmla="*/ 224340 h 1321930"/>
              <a:gd name="connsiteX3" fmla="*/ 1602239 w 1602239"/>
              <a:gd name="connsiteY3" fmla="*/ 0 h 1321930"/>
              <a:gd name="connsiteX0" fmla="*/ 0 w 1602239"/>
              <a:gd name="connsiteY0" fmla="*/ 1325345 h 1325345"/>
              <a:gd name="connsiteX1" fmla="*/ 500932 w 1602239"/>
              <a:gd name="connsiteY1" fmla="*/ 1134514 h 1325345"/>
              <a:gd name="connsiteX2" fmla="*/ 1057523 w 1602239"/>
              <a:gd name="connsiteY2" fmla="*/ 227755 h 1325345"/>
              <a:gd name="connsiteX3" fmla="*/ 1602239 w 1602239"/>
              <a:gd name="connsiteY3" fmla="*/ 3415 h 1325345"/>
              <a:gd name="connsiteX0" fmla="*/ 0 w 1620052"/>
              <a:gd name="connsiteY0" fmla="*/ 1325346 h 1325346"/>
              <a:gd name="connsiteX1" fmla="*/ 500932 w 1620052"/>
              <a:gd name="connsiteY1" fmla="*/ 1134515 h 1325346"/>
              <a:gd name="connsiteX2" fmla="*/ 1057523 w 1620052"/>
              <a:gd name="connsiteY2" fmla="*/ 227756 h 1325346"/>
              <a:gd name="connsiteX3" fmla="*/ 1620052 w 1620052"/>
              <a:gd name="connsiteY3" fmla="*/ 3416 h 132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0052" h="1325346">
                <a:moveTo>
                  <a:pt x="0" y="1325346"/>
                </a:moveTo>
                <a:cubicBezTo>
                  <a:pt x="190168" y="1311431"/>
                  <a:pt x="324678" y="1317447"/>
                  <a:pt x="500932" y="1134515"/>
                </a:cubicBezTo>
                <a:cubicBezTo>
                  <a:pt x="677186" y="951583"/>
                  <a:pt x="871003" y="416273"/>
                  <a:pt x="1057523" y="227756"/>
                </a:cubicBezTo>
                <a:cubicBezTo>
                  <a:pt x="1244043" y="39239"/>
                  <a:pt x="1394258" y="-15112"/>
                  <a:pt x="1620052" y="3416"/>
                </a:cubicBezTo>
              </a:path>
            </a:pathLst>
          </a:custGeom>
          <a:noFill/>
          <a:ln w="1270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Freeform 81"/>
          <p:cNvSpPr/>
          <p:nvPr/>
        </p:nvSpPr>
        <p:spPr>
          <a:xfrm>
            <a:off x="3776869" y="3586039"/>
            <a:ext cx="1367624" cy="883631"/>
          </a:xfrm>
          <a:custGeom>
            <a:avLst/>
            <a:gdLst>
              <a:gd name="connsiteX0" fmla="*/ 1367624 w 1368325"/>
              <a:gd name="connsiteY0" fmla="*/ 71920 h 956869"/>
              <a:gd name="connsiteX1" fmla="*/ 1224500 w 1368325"/>
              <a:gd name="connsiteY1" fmla="*/ 71920 h 956869"/>
              <a:gd name="connsiteX2" fmla="*/ 477078 w 1368325"/>
              <a:gd name="connsiteY2" fmla="*/ 819343 h 956869"/>
              <a:gd name="connsiteX3" fmla="*/ 0 w 1368325"/>
              <a:gd name="connsiteY3" fmla="*/ 954515 h 956869"/>
              <a:gd name="connsiteX0" fmla="*/ 1367624 w 1367652"/>
              <a:gd name="connsiteY0" fmla="*/ 28717 h 912542"/>
              <a:gd name="connsiteX1" fmla="*/ 1041620 w 1367652"/>
              <a:gd name="connsiteY1" fmla="*/ 132084 h 912542"/>
              <a:gd name="connsiteX2" fmla="*/ 477078 w 1367652"/>
              <a:gd name="connsiteY2" fmla="*/ 776140 h 912542"/>
              <a:gd name="connsiteX3" fmla="*/ 0 w 1367652"/>
              <a:gd name="connsiteY3" fmla="*/ 911312 h 912542"/>
              <a:gd name="connsiteX0" fmla="*/ 1367624 w 1367647"/>
              <a:gd name="connsiteY0" fmla="*/ 22674 h 906305"/>
              <a:gd name="connsiteX1" fmla="*/ 1001864 w 1367647"/>
              <a:gd name="connsiteY1" fmla="*/ 157846 h 906305"/>
              <a:gd name="connsiteX2" fmla="*/ 477078 w 1367647"/>
              <a:gd name="connsiteY2" fmla="*/ 770097 h 906305"/>
              <a:gd name="connsiteX3" fmla="*/ 0 w 1367647"/>
              <a:gd name="connsiteY3" fmla="*/ 905269 h 906305"/>
              <a:gd name="connsiteX0" fmla="*/ 1367624 w 1367624"/>
              <a:gd name="connsiteY0" fmla="*/ 0 h 883631"/>
              <a:gd name="connsiteX1" fmla="*/ 1001864 w 1367624"/>
              <a:gd name="connsiteY1" fmla="*/ 135172 h 883631"/>
              <a:gd name="connsiteX2" fmla="*/ 477078 w 1367624"/>
              <a:gd name="connsiteY2" fmla="*/ 747423 h 883631"/>
              <a:gd name="connsiteX3" fmla="*/ 0 w 1367624"/>
              <a:gd name="connsiteY3" fmla="*/ 882595 h 88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7624" h="883631">
                <a:moveTo>
                  <a:pt x="1367624" y="0"/>
                </a:moveTo>
                <a:cubicBezTo>
                  <a:pt x="1195346" y="17228"/>
                  <a:pt x="1150288" y="10602"/>
                  <a:pt x="1001864" y="135172"/>
                </a:cubicBezTo>
                <a:cubicBezTo>
                  <a:pt x="853440" y="259742"/>
                  <a:pt x="644055" y="622853"/>
                  <a:pt x="477078" y="747423"/>
                </a:cubicBezTo>
                <a:cubicBezTo>
                  <a:pt x="310101" y="871993"/>
                  <a:pt x="136497" y="888558"/>
                  <a:pt x="0" y="882595"/>
                </a:cubicBezTo>
              </a:path>
            </a:pathLst>
          </a:custGeom>
          <a:noFill/>
          <a:ln w="12700">
            <a:solidFill>
              <a:schemeClr val="accent5"/>
            </a:solidFill>
            <a:prstDash val="dash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86"/>
          <p:cNvSpPr/>
          <p:nvPr/>
        </p:nvSpPr>
        <p:spPr>
          <a:xfrm>
            <a:off x="3768917" y="3005592"/>
            <a:ext cx="1622067" cy="492981"/>
          </a:xfrm>
          <a:custGeom>
            <a:avLst/>
            <a:gdLst>
              <a:gd name="connsiteX0" fmla="*/ 0 w 1606164"/>
              <a:gd name="connsiteY0" fmla="*/ 53628 h 617416"/>
              <a:gd name="connsiteX1" fmla="*/ 341906 w 1606164"/>
              <a:gd name="connsiteY1" fmla="*/ 45677 h 617416"/>
              <a:gd name="connsiteX2" fmla="*/ 1113183 w 1606164"/>
              <a:gd name="connsiteY2" fmla="*/ 546609 h 617416"/>
              <a:gd name="connsiteX3" fmla="*/ 1606164 w 1606164"/>
              <a:gd name="connsiteY3" fmla="*/ 602268 h 617416"/>
              <a:gd name="connsiteX0" fmla="*/ 0 w 1606164"/>
              <a:gd name="connsiteY0" fmla="*/ 0 h 560852"/>
              <a:gd name="connsiteX1" fmla="*/ 469127 w 1606164"/>
              <a:gd name="connsiteY1" fmla="*/ 55659 h 560852"/>
              <a:gd name="connsiteX2" fmla="*/ 1113183 w 1606164"/>
              <a:gd name="connsiteY2" fmla="*/ 492981 h 560852"/>
              <a:gd name="connsiteX3" fmla="*/ 1606164 w 1606164"/>
              <a:gd name="connsiteY3" fmla="*/ 548640 h 560852"/>
              <a:gd name="connsiteX0" fmla="*/ 0 w 1606164"/>
              <a:gd name="connsiteY0" fmla="*/ 6388 h 567240"/>
              <a:gd name="connsiteX1" fmla="*/ 469127 w 1606164"/>
              <a:gd name="connsiteY1" fmla="*/ 62047 h 567240"/>
              <a:gd name="connsiteX2" fmla="*/ 1113183 w 1606164"/>
              <a:gd name="connsiteY2" fmla="*/ 499369 h 567240"/>
              <a:gd name="connsiteX3" fmla="*/ 1606164 w 1606164"/>
              <a:gd name="connsiteY3" fmla="*/ 555028 h 567240"/>
              <a:gd name="connsiteX0" fmla="*/ 0 w 1606164"/>
              <a:gd name="connsiteY0" fmla="*/ 2927 h 563779"/>
              <a:gd name="connsiteX1" fmla="*/ 469127 w 1606164"/>
              <a:gd name="connsiteY1" fmla="*/ 58586 h 563779"/>
              <a:gd name="connsiteX2" fmla="*/ 1113183 w 1606164"/>
              <a:gd name="connsiteY2" fmla="*/ 495908 h 563779"/>
              <a:gd name="connsiteX3" fmla="*/ 1606164 w 1606164"/>
              <a:gd name="connsiteY3" fmla="*/ 551567 h 563779"/>
              <a:gd name="connsiteX0" fmla="*/ 0 w 1606164"/>
              <a:gd name="connsiteY0" fmla="*/ 0 h 558947"/>
              <a:gd name="connsiteX1" fmla="*/ 469127 w 1606164"/>
              <a:gd name="connsiteY1" fmla="*/ 103367 h 558947"/>
              <a:gd name="connsiteX2" fmla="*/ 1113183 w 1606164"/>
              <a:gd name="connsiteY2" fmla="*/ 492981 h 558947"/>
              <a:gd name="connsiteX3" fmla="*/ 1606164 w 1606164"/>
              <a:gd name="connsiteY3" fmla="*/ 548640 h 558947"/>
              <a:gd name="connsiteX0" fmla="*/ 0 w 1606164"/>
              <a:gd name="connsiteY0" fmla="*/ 0 h 552652"/>
              <a:gd name="connsiteX1" fmla="*/ 469127 w 1606164"/>
              <a:gd name="connsiteY1" fmla="*/ 103367 h 552652"/>
              <a:gd name="connsiteX2" fmla="*/ 1065475 w 1606164"/>
              <a:gd name="connsiteY2" fmla="*/ 445273 h 552652"/>
              <a:gd name="connsiteX3" fmla="*/ 1606164 w 1606164"/>
              <a:gd name="connsiteY3" fmla="*/ 548640 h 552652"/>
              <a:gd name="connsiteX0" fmla="*/ 0 w 1606164"/>
              <a:gd name="connsiteY0" fmla="*/ 0 h 548640"/>
              <a:gd name="connsiteX1" fmla="*/ 469127 w 1606164"/>
              <a:gd name="connsiteY1" fmla="*/ 103367 h 548640"/>
              <a:gd name="connsiteX2" fmla="*/ 1065475 w 1606164"/>
              <a:gd name="connsiteY2" fmla="*/ 445273 h 548640"/>
              <a:gd name="connsiteX3" fmla="*/ 1606164 w 1606164"/>
              <a:gd name="connsiteY3" fmla="*/ 548640 h 548640"/>
              <a:gd name="connsiteX0" fmla="*/ 0 w 1590261"/>
              <a:gd name="connsiteY0" fmla="*/ 0 h 492981"/>
              <a:gd name="connsiteX1" fmla="*/ 469127 w 1590261"/>
              <a:gd name="connsiteY1" fmla="*/ 103367 h 492981"/>
              <a:gd name="connsiteX2" fmla="*/ 1065475 w 1590261"/>
              <a:gd name="connsiteY2" fmla="*/ 445273 h 492981"/>
              <a:gd name="connsiteX3" fmla="*/ 1590261 w 1590261"/>
              <a:gd name="connsiteY3" fmla="*/ 492981 h 492981"/>
              <a:gd name="connsiteX0" fmla="*/ 0 w 1622067"/>
              <a:gd name="connsiteY0" fmla="*/ 0 h 492981"/>
              <a:gd name="connsiteX1" fmla="*/ 469127 w 1622067"/>
              <a:gd name="connsiteY1" fmla="*/ 103367 h 492981"/>
              <a:gd name="connsiteX2" fmla="*/ 1065475 w 1622067"/>
              <a:gd name="connsiteY2" fmla="*/ 445273 h 492981"/>
              <a:gd name="connsiteX3" fmla="*/ 1622067 w 1622067"/>
              <a:gd name="connsiteY3" fmla="*/ 492981 h 492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2067" h="492981">
                <a:moveTo>
                  <a:pt x="0" y="0"/>
                </a:moveTo>
                <a:cubicBezTo>
                  <a:pt x="141798" y="2650"/>
                  <a:pt x="291548" y="29155"/>
                  <a:pt x="469127" y="103367"/>
                </a:cubicBezTo>
                <a:cubicBezTo>
                  <a:pt x="646706" y="177579"/>
                  <a:pt x="873319" y="380337"/>
                  <a:pt x="1065475" y="445273"/>
                </a:cubicBezTo>
                <a:cubicBezTo>
                  <a:pt x="1257631" y="510209"/>
                  <a:pt x="1425272" y="479729"/>
                  <a:pt x="1622067" y="492981"/>
                </a:cubicBezTo>
              </a:path>
            </a:pathLst>
          </a:custGeom>
          <a:noFill/>
          <a:ln w="1270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733800" y="3256645"/>
            <a:ext cx="548640" cy="1723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9144" bIns="9144" rtlCol="0" anchor="ctr">
            <a:noAutofit/>
          </a:bodyPr>
          <a:lstStyle/>
          <a:p>
            <a:pPr algn="ctr"/>
            <a:r>
              <a:rPr lang="en-US" sz="1000" dirty="0" smtClean="0"/>
              <a:t>data</a:t>
            </a:r>
          </a:p>
        </p:txBody>
      </p:sp>
      <p:sp>
        <p:nvSpPr>
          <p:cNvPr id="92" name="Freeform 91"/>
          <p:cNvSpPr/>
          <p:nvPr/>
        </p:nvSpPr>
        <p:spPr>
          <a:xfrm>
            <a:off x="3776870" y="2495495"/>
            <a:ext cx="1494845" cy="884587"/>
          </a:xfrm>
          <a:custGeom>
            <a:avLst/>
            <a:gdLst>
              <a:gd name="connsiteX0" fmla="*/ 1494845 w 1494845"/>
              <a:gd name="connsiteY0" fmla="*/ 894376 h 968592"/>
              <a:gd name="connsiteX1" fmla="*/ 1264257 w 1494845"/>
              <a:gd name="connsiteY1" fmla="*/ 894376 h 968592"/>
              <a:gd name="connsiteX2" fmla="*/ 445273 w 1494845"/>
              <a:gd name="connsiteY2" fmla="*/ 123100 h 968592"/>
              <a:gd name="connsiteX3" fmla="*/ 0 w 1494845"/>
              <a:gd name="connsiteY3" fmla="*/ 11782 h 968592"/>
              <a:gd name="connsiteX0" fmla="*/ 1494845 w 1494845"/>
              <a:gd name="connsiteY0" fmla="*/ 882594 h 956810"/>
              <a:gd name="connsiteX1" fmla="*/ 1264257 w 1494845"/>
              <a:gd name="connsiteY1" fmla="*/ 882594 h 956810"/>
              <a:gd name="connsiteX2" fmla="*/ 445273 w 1494845"/>
              <a:gd name="connsiteY2" fmla="*/ 111318 h 956810"/>
              <a:gd name="connsiteX3" fmla="*/ 0 w 1494845"/>
              <a:gd name="connsiteY3" fmla="*/ 0 h 956810"/>
              <a:gd name="connsiteX0" fmla="*/ 1494845 w 1494845"/>
              <a:gd name="connsiteY0" fmla="*/ 887309 h 961525"/>
              <a:gd name="connsiteX1" fmla="*/ 1264257 w 1494845"/>
              <a:gd name="connsiteY1" fmla="*/ 887309 h 961525"/>
              <a:gd name="connsiteX2" fmla="*/ 445273 w 1494845"/>
              <a:gd name="connsiteY2" fmla="*/ 116033 h 961525"/>
              <a:gd name="connsiteX3" fmla="*/ 0 w 1494845"/>
              <a:gd name="connsiteY3" fmla="*/ 4715 h 961525"/>
              <a:gd name="connsiteX0" fmla="*/ 1494845 w 1494845"/>
              <a:gd name="connsiteY0" fmla="*/ 882759 h 953625"/>
              <a:gd name="connsiteX1" fmla="*/ 1264257 w 1494845"/>
              <a:gd name="connsiteY1" fmla="*/ 882759 h 953625"/>
              <a:gd name="connsiteX2" fmla="*/ 500932 w 1494845"/>
              <a:gd name="connsiteY2" fmla="*/ 159190 h 953625"/>
              <a:gd name="connsiteX3" fmla="*/ 0 w 1494845"/>
              <a:gd name="connsiteY3" fmla="*/ 165 h 953625"/>
              <a:gd name="connsiteX0" fmla="*/ 1494845 w 1494845"/>
              <a:gd name="connsiteY0" fmla="*/ 882682 h 911497"/>
              <a:gd name="connsiteX1" fmla="*/ 1073426 w 1494845"/>
              <a:gd name="connsiteY1" fmla="*/ 779315 h 911497"/>
              <a:gd name="connsiteX2" fmla="*/ 500932 w 1494845"/>
              <a:gd name="connsiteY2" fmla="*/ 159113 h 911497"/>
              <a:gd name="connsiteX3" fmla="*/ 0 w 1494845"/>
              <a:gd name="connsiteY3" fmla="*/ 88 h 911497"/>
              <a:gd name="connsiteX0" fmla="*/ 1494845 w 1494845"/>
              <a:gd name="connsiteY0" fmla="*/ 882660 h 900739"/>
              <a:gd name="connsiteX1" fmla="*/ 1001865 w 1494845"/>
              <a:gd name="connsiteY1" fmla="*/ 707731 h 900739"/>
              <a:gd name="connsiteX2" fmla="*/ 500932 w 1494845"/>
              <a:gd name="connsiteY2" fmla="*/ 159091 h 900739"/>
              <a:gd name="connsiteX3" fmla="*/ 0 w 1494845"/>
              <a:gd name="connsiteY3" fmla="*/ 66 h 900739"/>
              <a:gd name="connsiteX0" fmla="*/ 1494845 w 1494845"/>
              <a:gd name="connsiteY0" fmla="*/ 882660 h 883440"/>
              <a:gd name="connsiteX1" fmla="*/ 1001865 w 1494845"/>
              <a:gd name="connsiteY1" fmla="*/ 707731 h 883440"/>
              <a:gd name="connsiteX2" fmla="*/ 500932 w 1494845"/>
              <a:gd name="connsiteY2" fmla="*/ 159091 h 883440"/>
              <a:gd name="connsiteX3" fmla="*/ 0 w 1494845"/>
              <a:gd name="connsiteY3" fmla="*/ 66 h 883440"/>
              <a:gd name="connsiteX0" fmla="*/ 1494845 w 1494845"/>
              <a:gd name="connsiteY0" fmla="*/ 890741 h 891521"/>
              <a:gd name="connsiteX1" fmla="*/ 1001865 w 1494845"/>
              <a:gd name="connsiteY1" fmla="*/ 715812 h 891521"/>
              <a:gd name="connsiteX2" fmla="*/ 500932 w 1494845"/>
              <a:gd name="connsiteY2" fmla="*/ 167172 h 891521"/>
              <a:gd name="connsiteX3" fmla="*/ 0 w 1494845"/>
              <a:gd name="connsiteY3" fmla="*/ 8147 h 891521"/>
              <a:gd name="connsiteX0" fmla="*/ 1494845 w 1494845"/>
              <a:gd name="connsiteY0" fmla="*/ 883807 h 884587"/>
              <a:gd name="connsiteX1" fmla="*/ 1001865 w 1494845"/>
              <a:gd name="connsiteY1" fmla="*/ 708878 h 884587"/>
              <a:gd name="connsiteX2" fmla="*/ 500932 w 1494845"/>
              <a:gd name="connsiteY2" fmla="*/ 160238 h 884587"/>
              <a:gd name="connsiteX3" fmla="*/ 0 w 1494845"/>
              <a:gd name="connsiteY3" fmla="*/ 1213 h 884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4845" h="884587">
                <a:moveTo>
                  <a:pt x="1494845" y="883807"/>
                </a:moveTo>
                <a:cubicBezTo>
                  <a:pt x="1387502" y="892421"/>
                  <a:pt x="1167517" y="829473"/>
                  <a:pt x="1001865" y="708878"/>
                </a:cubicBezTo>
                <a:cubicBezTo>
                  <a:pt x="836213" y="588283"/>
                  <a:pt x="667909" y="278182"/>
                  <a:pt x="500932" y="160238"/>
                </a:cubicBezTo>
                <a:cubicBezTo>
                  <a:pt x="333955" y="42294"/>
                  <a:pt x="180893" y="-8726"/>
                  <a:pt x="0" y="1213"/>
                </a:cubicBezTo>
              </a:path>
            </a:pathLst>
          </a:custGeom>
          <a:noFill/>
          <a:ln w="12700">
            <a:solidFill>
              <a:schemeClr val="accent5"/>
            </a:solidFill>
            <a:prstDash val="dash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/>
          <p:cNvCxnSpPr>
            <a:stCxn id="73" idx="3"/>
            <a:endCxn id="74" idx="1"/>
          </p:cNvCxnSpPr>
          <p:nvPr/>
        </p:nvCxnSpPr>
        <p:spPr>
          <a:xfrm>
            <a:off x="6187440" y="3896178"/>
            <a:ext cx="2133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endCxn id="73" idx="1"/>
          </p:cNvCxnSpPr>
          <p:nvPr/>
        </p:nvCxnSpPr>
        <p:spPr>
          <a:xfrm>
            <a:off x="5486400" y="3896178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5486400" y="3704510"/>
            <a:ext cx="0" cy="1916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-Point Star 54"/>
          <p:cNvSpPr/>
          <p:nvPr/>
        </p:nvSpPr>
        <p:spPr>
          <a:xfrm>
            <a:off x="5638800" y="5943600"/>
            <a:ext cx="152400" cy="152400"/>
          </a:xfrm>
          <a:prstGeom prst="star5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441" y="6514381"/>
            <a:ext cx="419159" cy="3334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462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0" grpId="0" animBg="1"/>
      <p:bldP spid="21" grpId="0" animBg="1"/>
      <p:bldP spid="23" grpId="0"/>
      <p:bldP spid="31" grpId="0" animBg="1"/>
      <p:bldP spid="32" grpId="0" animBg="1"/>
      <p:bldP spid="34" grpId="0"/>
      <p:bldP spid="46" grpId="0"/>
      <p:bldP spid="47" grpId="0"/>
      <p:bldP spid="48" grpId="0" animBg="1"/>
      <p:bldP spid="49" grpId="0" animBg="1"/>
      <p:bldP spid="51" grpId="0"/>
      <p:bldP spid="52" grpId="0"/>
      <p:bldP spid="65" grpId="0" animBg="1"/>
      <p:bldP spid="73" grpId="0" animBg="1"/>
      <p:bldP spid="74" grpId="0" animBg="1"/>
      <p:bldP spid="78" grpId="0" animBg="1"/>
      <p:bldP spid="82" grpId="0" animBg="1"/>
      <p:bldP spid="87" grpId="0" animBg="1"/>
      <p:bldP spid="88" grpId="0" animBg="1"/>
      <p:bldP spid="92" grpId="0" animBg="1"/>
      <p:bldP spid="5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ontent Placeholder 68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133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Data queues are reserved queues.</a:t>
            </a:r>
          </a:p>
          <a:p>
            <a:pPr lvl="1"/>
            <a:r>
              <a:rPr lang="en-US" dirty="0" smtClean="0"/>
              <a:t>Producer data queue is for return messages.</a:t>
            </a:r>
          </a:p>
          <a:p>
            <a:r>
              <a:rPr lang="en-US" dirty="0" smtClean="0"/>
              <a:t>Command queues are named queues.</a:t>
            </a:r>
          </a:p>
          <a:p>
            <a:pPr lvl="1"/>
            <a:r>
              <a:rPr lang="en-US" dirty="0" smtClean="0"/>
              <a:t>Could also be reserved queues.</a:t>
            </a:r>
          </a:p>
          <a:p>
            <a:r>
              <a:rPr lang="en-US" dirty="0" smtClean="0"/>
              <a:t>Use separate queues for data and commands.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 Communication - 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066800" y="1811179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1506379"/>
            <a:ext cx="8382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1524000" y="2649379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9" name="Rectangle 8"/>
          <p:cNvSpPr/>
          <p:nvPr/>
        </p:nvSpPr>
        <p:spPr>
          <a:xfrm>
            <a:off x="1524000" y="35814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10" name="Straight Connector 9"/>
          <p:cNvCxnSpPr>
            <a:stCxn id="5" idx="4"/>
          </p:cNvCxnSpPr>
          <p:nvPr/>
        </p:nvCxnSpPr>
        <p:spPr>
          <a:xfrm>
            <a:off x="1333500" y="2344579"/>
            <a:ext cx="0" cy="13599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0" y="33528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Command</a:t>
            </a:r>
            <a:endParaRPr lang="en-US" sz="1000" dirty="0"/>
          </a:p>
        </p:txBody>
      </p:sp>
      <p:cxnSp>
        <p:nvCxnSpPr>
          <p:cNvPr id="13" name="Straight Connector 12"/>
          <p:cNvCxnSpPr>
            <a:endCxn id="7" idx="1"/>
          </p:cNvCxnSpPr>
          <p:nvPr/>
        </p:nvCxnSpPr>
        <p:spPr>
          <a:xfrm>
            <a:off x="1333498" y="2772490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9" idx="1"/>
          </p:cNvCxnSpPr>
          <p:nvPr/>
        </p:nvCxnSpPr>
        <p:spPr>
          <a:xfrm>
            <a:off x="1333498" y="3704511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24000" y="2420779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(return)</a:t>
            </a:r>
            <a:endParaRPr lang="en-US" sz="1000" dirty="0"/>
          </a:p>
        </p:txBody>
      </p:sp>
      <p:sp>
        <p:nvSpPr>
          <p:cNvPr id="29" name="Oval 28"/>
          <p:cNvSpPr/>
          <p:nvPr/>
        </p:nvSpPr>
        <p:spPr>
          <a:xfrm>
            <a:off x="2895600" y="1811179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67000" y="1506379"/>
            <a:ext cx="988126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Transformer</a:t>
            </a:r>
            <a:endParaRPr lang="en-US" sz="1200" dirty="0"/>
          </a:p>
        </p:txBody>
      </p:sp>
      <p:sp>
        <p:nvSpPr>
          <p:cNvPr id="31" name="Rectangle 30"/>
          <p:cNvSpPr/>
          <p:nvPr/>
        </p:nvSpPr>
        <p:spPr>
          <a:xfrm>
            <a:off x="3352800" y="2649379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33" name="Rectangle 32"/>
          <p:cNvSpPr/>
          <p:nvPr/>
        </p:nvSpPr>
        <p:spPr>
          <a:xfrm>
            <a:off x="3352800" y="35814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34" name="Straight Connector 33"/>
          <p:cNvCxnSpPr>
            <a:stCxn id="29" idx="4"/>
          </p:cNvCxnSpPr>
          <p:nvPr/>
        </p:nvCxnSpPr>
        <p:spPr>
          <a:xfrm>
            <a:off x="3162300" y="2344579"/>
            <a:ext cx="0" cy="13599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352800" y="33528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Command</a:t>
            </a:r>
            <a:endParaRPr lang="en-US" sz="1000" dirty="0"/>
          </a:p>
        </p:txBody>
      </p:sp>
      <p:cxnSp>
        <p:nvCxnSpPr>
          <p:cNvPr id="37" name="Straight Connector 36"/>
          <p:cNvCxnSpPr>
            <a:endCxn id="31" idx="1"/>
          </p:cNvCxnSpPr>
          <p:nvPr/>
        </p:nvCxnSpPr>
        <p:spPr>
          <a:xfrm>
            <a:off x="3162298" y="2772490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33" idx="1"/>
          </p:cNvCxnSpPr>
          <p:nvPr/>
        </p:nvCxnSpPr>
        <p:spPr>
          <a:xfrm>
            <a:off x="3162298" y="3704511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352800" y="2420779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Input</a:t>
            </a:r>
            <a:endParaRPr lang="en-US" sz="1000" dirty="0"/>
          </a:p>
        </p:txBody>
      </p:sp>
      <p:sp>
        <p:nvSpPr>
          <p:cNvPr id="41" name="Oval 40"/>
          <p:cNvSpPr/>
          <p:nvPr/>
        </p:nvSpPr>
        <p:spPr>
          <a:xfrm>
            <a:off x="4724400" y="1811179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572000" y="1506379"/>
            <a:ext cx="8382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Combiner</a:t>
            </a:r>
            <a:endParaRPr lang="en-US" sz="1200" dirty="0"/>
          </a:p>
        </p:txBody>
      </p:sp>
      <p:sp>
        <p:nvSpPr>
          <p:cNvPr id="43" name="Rectangle 42"/>
          <p:cNvSpPr/>
          <p:nvPr/>
        </p:nvSpPr>
        <p:spPr>
          <a:xfrm>
            <a:off x="5181600" y="2649379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45" name="Rectangle 44"/>
          <p:cNvSpPr/>
          <p:nvPr/>
        </p:nvSpPr>
        <p:spPr>
          <a:xfrm>
            <a:off x="5181600" y="35814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46" name="Straight Connector 45"/>
          <p:cNvCxnSpPr>
            <a:stCxn id="41" idx="4"/>
          </p:cNvCxnSpPr>
          <p:nvPr/>
        </p:nvCxnSpPr>
        <p:spPr>
          <a:xfrm>
            <a:off x="4991100" y="2344579"/>
            <a:ext cx="0" cy="13599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181600" y="33528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Command</a:t>
            </a:r>
            <a:endParaRPr lang="en-US" sz="1000" dirty="0"/>
          </a:p>
        </p:txBody>
      </p:sp>
      <p:cxnSp>
        <p:nvCxnSpPr>
          <p:cNvPr id="49" name="Straight Connector 48"/>
          <p:cNvCxnSpPr>
            <a:endCxn id="43" idx="1"/>
          </p:cNvCxnSpPr>
          <p:nvPr/>
        </p:nvCxnSpPr>
        <p:spPr>
          <a:xfrm>
            <a:off x="4991098" y="2772490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45" idx="1"/>
          </p:cNvCxnSpPr>
          <p:nvPr/>
        </p:nvCxnSpPr>
        <p:spPr>
          <a:xfrm>
            <a:off x="4991098" y="3704511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181600" y="2420779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Input</a:t>
            </a:r>
            <a:endParaRPr lang="en-US" sz="1000" dirty="0"/>
          </a:p>
        </p:txBody>
      </p:sp>
      <p:sp>
        <p:nvSpPr>
          <p:cNvPr id="53" name="Oval 52"/>
          <p:cNvSpPr/>
          <p:nvPr/>
        </p:nvSpPr>
        <p:spPr>
          <a:xfrm>
            <a:off x="6553200" y="1811179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400800" y="1506379"/>
            <a:ext cx="8382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7010400" y="2649379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57" name="Rectangle 56"/>
          <p:cNvSpPr/>
          <p:nvPr/>
        </p:nvSpPr>
        <p:spPr>
          <a:xfrm>
            <a:off x="7010400" y="35814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58" name="Straight Connector 57"/>
          <p:cNvCxnSpPr>
            <a:stCxn id="53" idx="4"/>
          </p:cNvCxnSpPr>
          <p:nvPr/>
        </p:nvCxnSpPr>
        <p:spPr>
          <a:xfrm>
            <a:off x="6819900" y="2344579"/>
            <a:ext cx="0" cy="13599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010400" y="33528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Command</a:t>
            </a:r>
            <a:endParaRPr lang="en-US" sz="1000" dirty="0"/>
          </a:p>
        </p:txBody>
      </p:sp>
      <p:cxnSp>
        <p:nvCxnSpPr>
          <p:cNvPr id="61" name="Straight Connector 60"/>
          <p:cNvCxnSpPr>
            <a:endCxn id="55" idx="1"/>
          </p:cNvCxnSpPr>
          <p:nvPr/>
        </p:nvCxnSpPr>
        <p:spPr>
          <a:xfrm>
            <a:off x="6819898" y="2772490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57" idx="1"/>
          </p:cNvCxnSpPr>
          <p:nvPr/>
        </p:nvCxnSpPr>
        <p:spPr>
          <a:xfrm>
            <a:off x="6819898" y="3704511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010400" y="2420779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/>
              <a:t>Input</a:t>
            </a:r>
            <a:endParaRPr lang="en-US" sz="1000" dirty="0"/>
          </a:p>
        </p:txBody>
      </p:sp>
      <p:sp>
        <p:nvSpPr>
          <p:cNvPr id="70" name="5-Point Star 69"/>
          <p:cNvSpPr/>
          <p:nvPr/>
        </p:nvSpPr>
        <p:spPr>
          <a:xfrm>
            <a:off x="7162800" y="5867400"/>
            <a:ext cx="152400" cy="152400"/>
          </a:xfrm>
          <a:prstGeom prst="star5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6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 smtClean="0"/>
              <a:t>The Cluster Manager (CM) application is used to interact with the example. It accepts user input from the keyboard and issues commands.</a:t>
            </a:r>
            <a:endParaRPr lang="en-US" dirty="0"/>
          </a:p>
          <a:p>
            <a:pPr lvl="1"/>
            <a:r>
              <a:rPr lang="en-US" dirty="0" smtClean="0"/>
              <a:t>The CM issues system commands to run the loader (</a:t>
            </a:r>
            <a:r>
              <a:rPr lang="en-US" dirty="0" err="1" smtClean="0"/>
              <a:t>mpmcl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The CM uses IPC to send command messages to the nodes.</a:t>
            </a:r>
          </a:p>
          <a:p>
            <a:r>
              <a:rPr lang="en-US" dirty="0" smtClean="0"/>
              <a:t>The console thread parses the user input and constructs a command object. The command is sent to the </a:t>
            </a:r>
            <a:r>
              <a:rPr lang="en-US" dirty="0" err="1" smtClean="0"/>
              <a:t>ClusterMgr</a:t>
            </a:r>
            <a:r>
              <a:rPr lang="en-US" dirty="0" smtClean="0"/>
              <a:t> thread using </a:t>
            </a:r>
            <a:r>
              <a:rPr lang="en-US" dirty="0" err="1" smtClean="0"/>
              <a:t>MessageQ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ClusterMgr</a:t>
            </a:r>
            <a:r>
              <a:rPr lang="en-US" dirty="0" smtClean="0"/>
              <a:t> thread receives all input from its message queue. This provides a consistent interface regardless of the message origin: user input, reply message, or asynchronous node message.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Manager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IPC Example ex46_graph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41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Manager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798" y="1219200"/>
            <a:ext cx="1371600" cy="3385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manager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209800" y="1905000"/>
            <a:ext cx="1371600" cy="338554"/>
            <a:chOff x="2133601" y="2514600"/>
            <a:chExt cx="1371600" cy="338554"/>
          </a:xfrm>
        </p:grpSpPr>
        <p:sp>
          <p:nvSpPr>
            <p:cNvPr id="7" name="TextBox 6"/>
            <p:cNvSpPr txBox="1"/>
            <p:nvPr/>
          </p:nvSpPr>
          <p:spPr>
            <a:xfrm>
              <a:off x="2133601" y="2514600"/>
              <a:ext cx="1371600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noAutofit/>
            </a:bodyPr>
            <a:lstStyle/>
            <a:p>
              <a:r>
                <a:rPr lang="en-US" sz="1600" dirty="0" err="1" smtClean="0"/>
                <a:t>ClusterMgr</a:t>
              </a:r>
              <a:endParaRPr lang="en-US" sz="1600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3276600" y="2514600"/>
              <a:ext cx="228600" cy="228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209800" y="3352800"/>
            <a:ext cx="1371601" cy="338554"/>
            <a:chOff x="2133599" y="3429000"/>
            <a:chExt cx="1371601" cy="338554"/>
          </a:xfrm>
        </p:grpSpPr>
        <p:sp>
          <p:nvSpPr>
            <p:cNvPr id="8" name="TextBox 7"/>
            <p:cNvSpPr txBox="1"/>
            <p:nvPr/>
          </p:nvSpPr>
          <p:spPr>
            <a:xfrm>
              <a:off x="2133599" y="3429000"/>
              <a:ext cx="1371600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noAutofit/>
            </a:bodyPr>
            <a:lstStyle/>
            <a:p>
              <a:r>
                <a:rPr lang="en-US" sz="1600" dirty="0" smtClean="0"/>
                <a:t>Console</a:t>
              </a:r>
              <a:endParaRPr lang="en-US" sz="1600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3276600" y="3429000"/>
              <a:ext cx="228600" cy="228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2590800" y="25908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16" name="Rectangle 15"/>
          <p:cNvSpPr/>
          <p:nvPr/>
        </p:nvSpPr>
        <p:spPr>
          <a:xfrm>
            <a:off x="2590800" y="4020979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600" u="sng" dirty="0" smtClean="0"/>
              <a:t>NULL</a:t>
            </a:r>
            <a:r>
              <a:rPr lang="en-US" sz="1000" u="sng" dirty="0" smtClean="0"/>
              <a:t>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19" name="Straight Arrow Connector 18"/>
          <p:cNvCxnSpPr>
            <a:endCxn id="8" idx="3"/>
          </p:cNvCxnSpPr>
          <p:nvPr/>
        </p:nvCxnSpPr>
        <p:spPr>
          <a:xfrm flipH="1">
            <a:off x="3581400" y="3522077"/>
            <a:ext cx="685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67200" y="335280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STDIN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590800" y="3810000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(reply)</a:t>
            </a:r>
            <a:endParaRPr lang="en-US" sz="1000" dirty="0"/>
          </a:p>
        </p:txBody>
      </p:sp>
      <p:cxnSp>
        <p:nvCxnSpPr>
          <p:cNvPr id="36" name="Elbow Connector 35"/>
          <p:cNvCxnSpPr>
            <a:stCxn id="41" idx="1"/>
          </p:cNvCxnSpPr>
          <p:nvPr/>
        </p:nvCxnSpPr>
        <p:spPr>
          <a:xfrm rot="10800000">
            <a:off x="3657600" y="2777326"/>
            <a:ext cx="914400" cy="192986"/>
          </a:xfrm>
          <a:prstGeom prst="bentConnector3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572000" y="2816423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Cmd_Command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4572000" y="2438400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Graph_Msg</a:t>
            </a:r>
            <a:endParaRPr lang="en-US" sz="14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1977014" y="1557754"/>
            <a:ext cx="0" cy="196432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7" idx="1"/>
          </p:cNvCxnSpPr>
          <p:nvPr/>
        </p:nvCxnSpPr>
        <p:spPr>
          <a:xfrm>
            <a:off x="1981200" y="2074277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8" idx="1"/>
          </p:cNvCxnSpPr>
          <p:nvPr/>
        </p:nvCxnSpPr>
        <p:spPr>
          <a:xfrm>
            <a:off x="1981200" y="3522077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362200" y="2243554"/>
            <a:ext cx="0" cy="4703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15" idx="1"/>
          </p:cNvCxnSpPr>
          <p:nvPr/>
        </p:nvCxnSpPr>
        <p:spPr>
          <a:xfrm>
            <a:off x="2362200" y="2713911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3657600" y="2630069"/>
            <a:ext cx="91440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359395" y="3691354"/>
            <a:ext cx="0" cy="4527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endCxn id="16" idx="1"/>
          </p:cNvCxnSpPr>
          <p:nvPr/>
        </p:nvCxnSpPr>
        <p:spPr>
          <a:xfrm>
            <a:off x="2362200" y="4144090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590800" y="23622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Command</a:t>
            </a:r>
            <a:endParaRPr lang="en-US" sz="1000" dirty="0"/>
          </a:p>
        </p:txBody>
      </p:sp>
      <p:sp>
        <p:nvSpPr>
          <p:cNvPr id="81" name="Content Placeholder 1"/>
          <p:cNvSpPr txBox="1">
            <a:spLocks/>
          </p:cNvSpPr>
          <p:nvPr/>
        </p:nvSpPr>
        <p:spPr>
          <a:xfrm>
            <a:off x="833150" y="4419600"/>
            <a:ext cx="7396450" cy="1981200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ts val="12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 message queue can receive multiple message types. Use the message ID to distinguish between the types.</a:t>
            </a:r>
          </a:p>
          <a:p>
            <a:r>
              <a:rPr lang="en-US" sz="2000" dirty="0" smtClean="0"/>
              <a:t>The console thread sends </a:t>
            </a:r>
            <a:r>
              <a:rPr lang="en-US" sz="2000" dirty="0" err="1" smtClean="0"/>
              <a:t>Cmd_Command</a:t>
            </a:r>
            <a:r>
              <a:rPr lang="en-US" sz="2000" dirty="0" smtClean="0"/>
              <a:t> messages to the cluster manager thread.</a:t>
            </a:r>
          </a:p>
          <a:p>
            <a:r>
              <a:rPr lang="en-US" sz="2000" dirty="0" smtClean="0"/>
              <a:t>The CM thread sends </a:t>
            </a:r>
            <a:r>
              <a:rPr lang="en-US" sz="2000" dirty="0" err="1" smtClean="0"/>
              <a:t>Graph_Msg</a:t>
            </a:r>
            <a:r>
              <a:rPr lang="en-US" sz="2000" dirty="0" smtClean="0"/>
              <a:t> messages to the nodes.</a:t>
            </a:r>
          </a:p>
        </p:txBody>
      </p:sp>
    </p:spTree>
    <p:extLst>
      <p:ext uri="{BB962C8B-B14F-4D97-AF65-F5344CB8AC3E}">
        <p14:creationId xmlns:p14="http://schemas.microsoft.com/office/powerpoint/2010/main" val="65049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Manager - example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24" name="TextBox 5"/>
          <p:cNvSpPr txBox="1"/>
          <p:nvPr/>
        </p:nvSpPr>
        <p:spPr>
          <a:xfrm>
            <a:off x="762000" y="1676400"/>
            <a:ext cx="1097280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manager</a:t>
            </a:r>
          </a:p>
        </p:txBody>
      </p:sp>
      <p:sp>
        <p:nvSpPr>
          <p:cNvPr id="22" name="TextBox 6"/>
          <p:cNvSpPr txBox="1"/>
          <p:nvPr/>
        </p:nvSpPr>
        <p:spPr>
          <a:xfrm>
            <a:off x="1143002" y="2209800"/>
            <a:ext cx="1097280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 smtClean="0"/>
              <a:t>ClusterMgr</a:t>
            </a:r>
            <a:endParaRPr lang="en-US" sz="1200" dirty="0"/>
          </a:p>
        </p:txBody>
      </p:sp>
      <p:sp>
        <p:nvSpPr>
          <p:cNvPr id="23" name="Oval 22"/>
          <p:cNvSpPr/>
          <p:nvPr/>
        </p:nvSpPr>
        <p:spPr>
          <a:xfrm>
            <a:off x="2057403" y="2209800"/>
            <a:ext cx="169278" cy="1692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TextBox 7"/>
          <p:cNvSpPr txBox="1"/>
          <p:nvPr/>
        </p:nvSpPr>
        <p:spPr>
          <a:xfrm>
            <a:off x="1143002" y="4038600"/>
            <a:ext cx="1097280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Console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1524003" y="28194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10" name="Rectangle 9"/>
          <p:cNvSpPr/>
          <p:nvPr/>
        </p:nvSpPr>
        <p:spPr>
          <a:xfrm>
            <a:off x="1907805" y="46482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" u="sng" dirty="0" smtClean="0"/>
              <a:t>NULL</a:t>
            </a:r>
            <a:r>
              <a:rPr lang="en-US" sz="1000" u="sng" dirty="0" smtClean="0"/>
              <a:t>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11" name="TextBox 24"/>
          <p:cNvSpPr txBox="1"/>
          <p:nvPr/>
        </p:nvSpPr>
        <p:spPr>
          <a:xfrm>
            <a:off x="1907805" y="4419600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(reply)</a:t>
            </a:r>
            <a:endParaRPr lang="en-US" sz="1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910217" y="1953399"/>
            <a:ext cx="0" cy="2223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22" idx="1"/>
          </p:cNvCxnSpPr>
          <p:nvPr/>
        </p:nvCxnSpPr>
        <p:spPr>
          <a:xfrm>
            <a:off x="910217" y="2348300"/>
            <a:ext cx="2327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20" idx="1"/>
          </p:cNvCxnSpPr>
          <p:nvPr/>
        </p:nvCxnSpPr>
        <p:spPr>
          <a:xfrm>
            <a:off x="910217" y="4177100"/>
            <a:ext cx="2327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95403" y="2486799"/>
            <a:ext cx="0" cy="4557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9" idx="1"/>
          </p:cNvCxnSpPr>
          <p:nvPr/>
        </p:nvCxnSpPr>
        <p:spPr>
          <a:xfrm>
            <a:off x="1295403" y="2942511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676400" y="4315599"/>
            <a:ext cx="0" cy="4557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0" idx="1"/>
          </p:cNvCxnSpPr>
          <p:nvPr/>
        </p:nvCxnSpPr>
        <p:spPr>
          <a:xfrm>
            <a:off x="1679205" y="4771311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79"/>
          <p:cNvSpPr txBox="1"/>
          <p:nvPr/>
        </p:nvSpPr>
        <p:spPr>
          <a:xfrm>
            <a:off x="1524003" y="25908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Command</a:t>
            </a:r>
            <a:endParaRPr lang="en-US" sz="1000" dirty="0"/>
          </a:p>
        </p:txBody>
      </p:sp>
      <p:sp>
        <p:nvSpPr>
          <p:cNvPr id="30" name="Oval 29"/>
          <p:cNvSpPr/>
          <p:nvPr/>
        </p:nvSpPr>
        <p:spPr>
          <a:xfrm>
            <a:off x="2040525" y="4038600"/>
            <a:ext cx="169278" cy="1692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3962400" y="19050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A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7" name="TextBox 5"/>
          <p:cNvSpPr txBox="1"/>
          <p:nvPr/>
        </p:nvSpPr>
        <p:spPr>
          <a:xfrm>
            <a:off x="3810000" y="1600200"/>
            <a:ext cx="8382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4419600" y="27432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49" name="Rectangle 48"/>
          <p:cNvSpPr/>
          <p:nvPr/>
        </p:nvSpPr>
        <p:spPr>
          <a:xfrm>
            <a:off x="4419600" y="39624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50" name="Straight Connector 49"/>
          <p:cNvCxnSpPr>
            <a:stCxn id="46" idx="4"/>
          </p:cNvCxnSpPr>
          <p:nvPr/>
        </p:nvCxnSpPr>
        <p:spPr>
          <a:xfrm>
            <a:off x="4229100" y="2438400"/>
            <a:ext cx="0" cy="1647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11"/>
          <p:cNvSpPr txBox="1"/>
          <p:nvPr/>
        </p:nvSpPr>
        <p:spPr>
          <a:xfrm>
            <a:off x="4419600" y="37338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Command</a:t>
            </a:r>
            <a:endParaRPr lang="en-US" sz="1000" dirty="0"/>
          </a:p>
        </p:txBody>
      </p:sp>
      <p:cxnSp>
        <p:nvCxnSpPr>
          <p:cNvPr id="52" name="Straight Connector 51"/>
          <p:cNvCxnSpPr>
            <a:endCxn id="48" idx="1"/>
          </p:cNvCxnSpPr>
          <p:nvPr/>
        </p:nvCxnSpPr>
        <p:spPr>
          <a:xfrm>
            <a:off x="4229098" y="2866311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49" idx="1"/>
          </p:cNvCxnSpPr>
          <p:nvPr/>
        </p:nvCxnSpPr>
        <p:spPr>
          <a:xfrm>
            <a:off x="4229098" y="4085511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19"/>
          <p:cNvSpPr txBox="1"/>
          <p:nvPr/>
        </p:nvSpPr>
        <p:spPr>
          <a:xfrm>
            <a:off x="4419600" y="2514600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(return)</a:t>
            </a:r>
            <a:endParaRPr lang="en-US" sz="1000" dirty="0"/>
          </a:p>
        </p:txBody>
      </p:sp>
      <p:sp>
        <p:nvSpPr>
          <p:cNvPr id="55" name="Oval 54"/>
          <p:cNvSpPr/>
          <p:nvPr/>
        </p:nvSpPr>
        <p:spPr>
          <a:xfrm>
            <a:off x="6858000" y="19050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05600" y="1600200"/>
            <a:ext cx="8382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57" name="Rectangle 56"/>
          <p:cNvSpPr/>
          <p:nvPr/>
        </p:nvSpPr>
        <p:spPr>
          <a:xfrm>
            <a:off x="7315200" y="27432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R: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sp>
        <p:nvSpPr>
          <p:cNvPr id="58" name="Rectangle 57"/>
          <p:cNvSpPr/>
          <p:nvPr/>
        </p:nvSpPr>
        <p:spPr>
          <a:xfrm>
            <a:off x="7315200" y="39624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1000" u="sng" dirty="0" smtClean="0"/>
              <a:t>n: </a:t>
            </a:r>
            <a:r>
              <a:rPr lang="en-US" sz="1000" u="sng" dirty="0" err="1" smtClean="0"/>
              <a:t>MessageQ</a:t>
            </a:r>
            <a:endParaRPr lang="en-US" sz="1000" u="sng" dirty="0"/>
          </a:p>
        </p:txBody>
      </p:sp>
      <p:cxnSp>
        <p:nvCxnSpPr>
          <p:cNvPr id="59" name="Straight Connector 58"/>
          <p:cNvCxnSpPr>
            <a:stCxn id="55" idx="4"/>
          </p:cNvCxnSpPr>
          <p:nvPr/>
        </p:nvCxnSpPr>
        <p:spPr>
          <a:xfrm>
            <a:off x="7124700" y="2438400"/>
            <a:ext cx="0" cy="1647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315200" y="373380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Command</a:t>
            </a:r>
            <a:endParaRPr lang="en-US" sz="1000" dirty="0"/>
          </a:p>
        </p:txBody>
      </p:sp>
      <p:cxnSp>
        <p:nvCxnSpPr>
          <p:cNvPr id="61" name="Straight Connector 60"/>
          <p:cNvCxnSpPr>
            <a:endCxn id="57" idx="1"/>
          </p:cNvCxnSpPr>
          <p:nvPr/>
        </p:nvCxnSpPr>
        <p:spPr>
          <a:xfrm>
            <a:off x="7124698" y="2866311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58" idx="1"/>
          </p:cNvCxnSpPr>
          <p:nvPr/>
        </p:nvCxnSpPr>
        <p:spPr>
          <a:xfrm>
            <a:off x="7124698" y="4085511"/>
            <a:ext cx="1905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315200" y="2514600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/>
              <a:t>Input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4419600" y="3352800"/>
            <a:ext cx="1066800" cy="2462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 smtClean="0"/>
              <a:t>q: </a:t>
            </a:r>
            <a:r>
              <a:rPr lang="en-US" sz="1000" u="sng" dirty="0" err="1" smtClean="0"/>
              <a:t>QueueId</a:t>
            </a:r>
            <a:endParaRPr lang="en-US" sz="1000" u="sng" dirty="0"/>
          </a:p>
        </p:txBody>
      </p:sp>
      <p:sp>
        <p:nvSpPr>
          <p:cNvPr id="65" name="TextBox 28"/>
          <p:cNvSpPr txBox="1"/>
          <p:nvPr/>
        </p:nvSpPr>
        <p:spPr>
          <a:xfrm>
            <a:off x="4419600" y="3124200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Output</a:t>
            </a:r>
            <a:endParaRPr lang="en-US" sz="1000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4229100" y="3475912"/>
            <a:ext cx="1905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B: launch consumer"/>
          <p:cNvSpPr txBox="1"/>
          <p:nvPr/>
        </p:nvSpPr>
        <p:spPr>
          <a:xfrm>
            <a:off x="1828800" y="5331023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launch consumer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74" name="Elbow Connector 73"/>
          <p:cNvCxnSpPr>
            <a:stCxn id="72" idx="1"/>
          </p:cNvCxnSpPr>
          <p:nvPr/>
        </p:nvCxnSpPr>
        <p:spPr>
          <a:xfrm rot="10800000">
            <a:off x="1295454" y="4315649"/>
            <a:ext cx="533347" cy="1153874"/>
          </a:xfrm>
          <a:prstGeom prst="bentConnector2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B: launch producer"/>
          <p:cNvSpPr txBox="1"/>
          <p:nvPr/>
        </p:nvSpPr>
        <p:spPr>
          <a:xfrm>
            <a:off x="1828800" y="5334000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launch producer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828800" y="3582245"/>
            <a:ext cx="1116010" cy="2277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36576" bIns="36576" rtlCol="0" anchor="ctr">
            <a:noAutofit/>
          </a:bodyPr>
          <a:lstStyle/>
          <a:p>
            <a:pPr algn="ctr"/>
            <a:r>
              <a:rPr lang="en-US" sz="1000" dirty="0" err="1" smtClean="0"/>
              <a:t>Cmd_Command</a:t>
            </a:r>
            <a:endParaRPr lang="en-US" sz="1000" dirty="0" smtClean="0"/>
          </a:p>
        </p:txBody>
      </p:sp>
      <p:sp>
        <p:nvSpPr>
          <p:cNvPr id="79" name="Freeform 78"/>
          <p:cNvSpPr/>
          <p:nvPr/>
        </p:nvSpPr>
        <p:spPr>
          <a:xfrm>
            <a:off x="1736796" y="3085106"/>
            <a:ext cx="123809" cy="922351"/>
          </a:xfrm>
          <a:custGeom>
            <a:avLst/>
            <a:gdLst>
              <a:gd name="connsiteX0" fmla="*/ 123809 w 123809"/>
              <a:gd name="connsiteY0" fmla="*/ 922351 h 922351"/>
              <a:gd name="connsiteX1" fmla="*/ 4540 w 123809"/>
              <a:gd name="connsiteY1" fmla="*/ 532737 h 922351"/>
              <a:gd name="connsiteX2" fmla="*/ 36345 w 123809"/>
              <a:gd name="connsiteY2" fmla="*/ 0 h 9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809" h="922351">
                <a:moveTo>
                  <a:pt x="123809" y="922351"/>
                </a:moveTo>
                <a:cubicBezTo>
                  <a:pt x="71463" y="804406"/>
                  <a:pt x="19117" y="686462"/>
                  <a:pt x="4540" y="532737"/>
                </a:cubicBezTo>
                <a:cubicBezTo>
                  <a:pt x="-10037" y="379012"/>
                  <a:pt x="13154" y="189506"/>
                  <a:pt x="36345" y="0"/>
                </a:cubicBezTo>
              </a:path>
            </a:pathLst>
          </a:custGeom>
          <a:noFill/>
          <a:ln w="1270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2282024" y="2047601"/>
            <a:ext cx="1645920" cy="313936"/>
          </a:xfrm>
          <a:custGeom>
            <a:avLst/>
            <a:gdLst>
              <a:gd name="connsiteX0" fmla="*/ 0 w 1645920"/>
              <a:gd name="connsiteY0" fmla="*/ 313936 h 313936"/>
              <a:gd name="connsiteX1" fmla="*/ 691764 w 1645920"/>
              <a:gd name="connsiteY1" fmla="*/ 43592 h 313936"/>
              <a:gd name="connsiteX2" fmla="*/ 1645920 w 1645920"/>
              <a:gd name="connsiteY2" fmla="*/ 3836 h 313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45920" h="313936">
                <a:moveTo>
                  <a:pt x="0" y="313936"/>
                </a:moveTo>
                <a:cubicBezTo>
                  <a:pt x="208722" y="204605"/>
                  <a:pt x="417444" y="95275"/>
                  <a:pt x="691764" y="43592"/>
                </a:cubicBezTo>
                <a:cubicBezTo>
                  <a:pt x="966084" y="-8091"/>
                  <a:pt x="1306002" y="-2128"/>
                  <a:pt x="1645920" y="3836"/>
                </a:cubicBezTo>
              </a:path>
            </a:pathLst>
          </a:cu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2585099" y="2286000"/>
            <a:ext cx="1184940" cy="22775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36576" bIns="36576" rtlCol="0" anchor="ctr">
            <a:spAutoFit/>
          </a:bodyPr>
          <a:lstStyle/>
          <a:p>
            <a:pPr algn="ctr"/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system("...")</a:t>
            </a:r>
          </a:p>
        </p:txBody>
      </p:sp>
      <p:sp>
        <p:nvSpPr>
          <p:cNvPr id="83" name="Freeform 82"/>
          <p:cNvSpPr/>
          <p:nvPr/>
        </p:nvSpPr>
        <p:spPr>
          <a:xfrm>
            <a:off x="2266122" y="1529486"/>
            <a:ext cx="4564048" cy="792296"/>
          </a:xfrm>
          <a:custGeom>
            <a:avLst/>
            <a:gdLst>
              <a:gd name="connsiteX0" fmla="*/ 94612 w 4658660"/>
              <a:gd name="connsiteY0" fmla="*/ 797635 h 867307"/>
              <a:gd name="connsiteX1" fmla="*/ 221833 w 4658660"/>
              <a:gd name="connsiteY1" fmla="*/ 789684 h 867307"/>
              <a:gd name="connsiteX2" fmla="*/ 2034730 w 4658660"/>
              <a:gd name="connsiteY2" fmla="*/ 10456 h 867307"/>
              <a:gd name="connsiteX3" fmla="*/ 3370549 w 4658660"/>
              <a:gd name="connsiteY3" fmla="*/ 360313 h 867307"/>
              <a:gd name="connsiteX4" fmla="*/ 4658660 w 4658660"/>
              <a:gd name="connsiteY4" fmla="*/ 646560 h 867307"/>
              <a:gd name="connsiteX0" fmla="*/ 94612 w 4658660"/>
              <a:gd name="connsiteY0" fmla="*/ 797635 h 867307"/>
              <a:gd name="connsiteX1" fmla="*/ 221833 w 4658660"/>
              <a:gd name="connsiteY1" fmla="*/ 789684 h 867307"/>
              <a:gd name="connsiteX2" fmla="*/ 2034730 w 4658660"/>
              <a:gd name="connsiteY2" fmla="*/ 10456 h 867307"/>
              <a:gd name="connsiteX3" fmla="*/ 3370549 w 4658660"/>
              <a:gd name="connsiteY3" fmla="*/ 360313 h 867307"/>
              <a:gd name="connsiteX4" fmla="*/ 4658660 w 4658660"/>
              <a:gd name="connsiteY4" fmla="*/ 646560 h 867307"/>
              <a:gd name="connsiteX0" fmla="*/ 94612 w 4658660"/>
              <a:gd name="connsiteY0" fmla="*/ 797635 h 867307"/>
              <a:gd name="connsiteX1" fmla="*/ 221833 w 4658660"/>
              <a:gd name="connsiteY1" fmla="*/ 789684 h 867307"/>
              <a:gd name="connsiteX2" fmla="*/ 2034730 w 4658660"/>
              <a:gd name="connsiteY2" fmla="*/ 10456 h 867307"/>
              <a:gd name="connsiteX3" fmla="*/ 3370549 w 4658660"/>
              <a:gd name="connsiteY3" fmla="*/ 360313 h 867307"/>
              <a:gd name="connsiteX4" fmla="*/ 4658660 w 4658660"/>
              <a:gd name="connsiteY4" fmla="*/ 646560 h 867307"/>
              <a:gd name="connsiteX0" fmla="*/ 94612 w 4658660"/>
              <a:gd name="connsiteY0" fmla="*/ 797635 h 867307"/>
              <a:gd name="connsiteX1" fmla="*/ 221833 w 4658660"/>
              <a:gd name="connsiteY1" fmla="*/ 789684 h 867307"/>
              <a:gd name="connsiteX2" fmla="*/ 2034730 w 4658660"/>
              <a:gd name="connsiteY2" fmla="*/ 10456 h 867307"/>
              <a:gd name="connsiteX3" fmla="*/ 3370549 w 4658660"/>
              <a:gd name="connsiteY3" fmla="*/ 360313 h 867307"/>
              <a:gd name="connsiteX4" fmla="*/ 4658660 w 4658660"/>
              <a:gd name="connsiteY4" fmla="*/ 646560 h 867307"/>
              <a:gd name="connsiteX0" fmla="*/ 94612 w 4658660"/>
              <a:gd name="connsiteY0" fmla="*/ 801747 h 871419"/>
              <a:gd name="connsiteX1" fmla="*/ 221833 w 4658660"/>
              <a:gd name="connsiteY1" fmla="*/ 793796 h 871419"/>
              <a:gd name="connsiteX2" fmla="*/ 2034730 w 4658660"/>
              <a:gd name="connsiteY2" fmla="*/ 14568 h 871419"/>
              <a:gd name="connsiteX3" fmla="*/ 3370549 w 4658660"/>
              <a:gd name="connsiteY3" fmla="*/ 364425 h 871419"/>
              <a:gd name="connsiteX4" fmla="*/ 4658660 w 4658660"/>
              <a:gd name="connsiteY4" fmla="*/ 650672 h 871419"/>
              <a:gd name="connsiteX0" fmla="*/ 109353 w 4673401"/>
              <a:gd name="connsiteY0" fmla="*/ 801747 h 831604"/>
              <a:gd name="connsiteX1" fmla="*/ 236574 w 4673401"/>
              <a:gd name="connsiteY1" fmla="*/ 793796 h 831604"/>
              <a:gd name="connsiteX2" fmla="*/ 2049471 w 4673401"/>
              <a:gd name="connsiteY2" fmla="*/ 14568 h 831604"/>
              <a:gd name="connsiteX3" fmla="*/ 3385290 w 4673401"/>
              <a:gd name="connsiteY3" fmla="*/ 364425 h 831604"/>
              <a:gd name="connsiteX4" fmla="*/ 4673401 w 4673401"/>
              <a:gd name="connsiteY4" fmla="*/ 650672 h 831604"/>
              <a:gd name="connsiteX0" fmla="*/ 27175 w 4591223"/>
              <a:gd name="connsiteY0" fmla="*/ 803408 h 845938"/>
              <a:gd name="connsiteX1" fmla="*/ 464497 w 4591223"/>
              <a:gd name="connsiteY1" fmla="*/ 827262 h 845938"/>
              <a:gd name="connsiteX2" fmla="*/ 1967293 w 4591223"/>
              <a:gd name="connsiteY2" fmla="*/ 16229 h 845938"/>
              <a:gd name="connsiteX3" fmla="*/ 3303112 w 4591223"/>
              <a:gd name="connsiteY3" fmla="*/ 366086 h 845938"/>
              <a:gd name="connsiteX4" fmla="*/ 4591223 w 4591223"/>
              <a:gd name="connsiteY4" fmla="*/ 652333 h 845938"/>
              <a:gd name="connsiteX0" fmla="*/ 0 w 4564048"/>
              <a:gd name="connsiteY0" fmla="*/ 803408 h 832280"/>
              <a:gd name="connsiteX1" fmla="*/ 437322 w 4564048"/>
              <a:gd name="connsiteY1" fmla="*/ 827262 h 832280"/>
              <a:gd name="connsiteX2" fmla="*/ 1940118 w 4564048"/>
              <a:gd name="connsiteY2" fmla="*/ 16229 h 832280"/>
              <a:gd name="connsiteX3" fmla="*/ 3275937 w 4564048"/>
              <a:gd name="connsiteY3" fmla="*/ 366086 h 832280"/>
              <a:gd name="connsiteX4" fmla="*/ 4564048 w 4564048"/>
              <a:gd name="connsiteY4" fmla="*/ 652333 h 832280"/>
              <a:gd name="connsiteX0" fmla="*/ 0 w 4564048"/>
              <a:gd name="connsiteY0" fmla="*/ 798953 h 798953"/>
              <a:gd name="connsiteX1" fmla="*/ 620202 w 4564048"/>
              <a:gd name="connsiteY1" fmla="*/ 735342 h 798953"/>
              <a:gd name="connsiteX2" fmla="*/ 1940118 w 4564048"/>
              <a:gd name="connsiteY2" fmla="*/ 11774 h 798953"/>
              <a:gd name="connsiteX3" fmla="*/ 3275937 w 4564048"/>
              <a:gd name="connsiteY3" fmla="*/ 361631 h 798953"/>
              <a:gd name="connsiteX4" fmla="*/ 4564048 w 4564048"/>
              <a:gd name="connsiteY4" fmla="*/ 647878 h 798953"/>
              <a:gd name="connsiteX0" fmla="*/ 0 w 4564048"/>
              <a:gd name="connsiteY0" fmla="*/ 798953 h 815625"/>
              <a:gd name="connsiteX1" fmla="*/ 620202 w 4564048"/>
              <a:gd name="connsiteY1" fmla="*/ 735342 h 815625"/>
              <a:gd name="connsiteX2" fmla="*/ 1940118 w 4564048"/>
              <a:gd name="connsiteY2" fmla="*/ 11774 h 815625"/>
              <a:gd name="connsiteX3" fmla="*/ 3275937 w 4564048"/>
              <a:gd name="connsiteY3" fmla="*/ 361631 h 815625"/>
              <a:gd name="connsiteX4" fmla="*/ 4564048 w 4564048"/>
              <a:gd name="connsiteY4" fmla="*/ 647878 h 815625"/>
              <a:gd name="connsiteX0" fmla="*/ 0 w 4564048"/>
              <a:gd name="connsiteY0" fmla="*/ 798953 h 798953"/>
              <a:gd name="connsiteX1" fmla="*/ 620202 w 4564048"/>
              <a:gd name="connsiteY1" fmla="*/ 735342 h 798953"/>
              <a:gd name="connsiteX2" fmla="*/ 1940118 w 4564048"/>
              <a:gd name="connsiteY2" fmla="*/ 11774 h 798953"/>
              <a:gd name="connsiteX3" fmla="*/ 3275937 w 4564048"/>
              <a:gd name="connsiteY3" fmla="*/ 361631 h 798953"/>
              <a:gd name="connsiteX4" fmla="*/ 4564048 w 4564048"/>
              <a:gd name="connsiteY4" fmla="*/ 647878 h 798953"/>
              <a:gd name="connsiteX0" fmla="*/ 0 w 4564048"/>
              <a:gd name="connsiteY0" fmla="*/ 792296 h 792296"/>
              <a:gd name="connsiteX1" fmla="*/ 826936 w 4564048"/>
              <a:gd name="connsiteY1" fmla="*/ 577610 h 792296"/>
              <a:gd name="connsiteX2" fmla="*/ 1940118 w 4564048"/>
              <a:gd name="connsiteY2" fmla="*/ 5117 h 792296"/>
              <a:gd name="connsiteX3" fmla="*/ 3275937 w 4564048"/>
              <a:gd name="connsiteY3" fmla="*/ 354974 h 792296"/>
              <a:gd name="connsiteX4" fmla="*/ 4564048 w 4564048"/>
              <a:gd name="connsiteY4" fmla="*/ 641221 h 792296"/>
              <a:gd name="connsiteX0" fmla="*/ 0 w 4564048"/>
              <a:gd name="connsiteY0" fmla="*/ 792296 h 792296"/>
              <a:gd name="connsiteX1" fmla="*/ 826936 w 4564048"/>
              <a:gd name="connsiteY1" fmla="*/ 577610 h 792296"/>
              <a:gd name="connsiteX2" fmla="*/ 1940118 w 4564048"/>
              <a:gd name="connsiteY2" fmla="*/ 5117 h 792296"/>
              <a:gd name="connsiteX3" fmla="*/ 3275937 w 4564048"/>
              <a:gd name="connsiteY3" fmla="*/ 354974 h 792296"/>
              <a:gd name="connsiteX4" fmla="*/ 4564048 w 4564048"/>
              <a:gd name="connsiteY4" fmla="*/ 641221 h 792296"/>
              <a:gd name="connsiteX0" fmla="*/ 0 w 4564048"/>
              <a:gd name="connsiteY0" fmla="*/ 792296 h 792296"/>
              <a:gd name="connsiteX1" fmla="*/ 826936 w 4564048"/>
              <a:gd name="connsiteY1" fmla="*/ 577610 h 792296"/>
              <a:gd name="connsiteX2" fmla="*/ 1940118 w 4564048"/>
              <a:gd name="connsiteY2" fmla="*/ 5117 h 792296"/>
              <a:gd name="connsiteX3" fmla="*/ 3275937 w 4564048"/>
              <a:gd name="connsiteY3" fmla="*/ 354974 h 792296"/>
              <a:gd name="connsiteX4" fmla="*/ 4564048 w 4564048"/>
              <a:gd name="connsiteY4" fmla="*/ 641221 h 792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4048" h="792296">
                <a:moveTo>
                  <a:pt x="0" y="792296"/>
                </a:moveTo>
                <a:cubicBezTo>
                  <a:pt x="140473" y="790308"/>
                  <a:pt x="424070" y="764466"/>
                  <a:pt x="826936" y="577610"/>
                </a:cubicBezTo>
                <a:cubicBezTo>
                  <a:pt x="1229802" y="390754"/>
                  <a:pt x="1531951" y="42223"/>
                  <a:pt x="1940118" y="5117"/>
                </a:cubicBezTo>
                <a:cubicBezTo>
                  <a:pt x="2348285" y="-31989"/>
                  <a:pt x="2838615" y="137638"/>
                  <a:pt x="3275937" y="354974"/>
                </a:cubicBezTo>
                <a:cubicBezTo>
                  <a:pt x="3713259" y="572310"/>
                  <a:pt x="4242020" y="662424"/>
                  <a:pt x="4564048" y="641221"/>
                </a:cubicBezTo>
              </a:path>
            </a:pathLst>
          </a:cu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23"/>
          <p:cNvSpPr txBox="1"/>
          <p:nvPr/>
        </p:nvSpPr>
        <p:spPr>
          <a:xfrm>
            <a:off x="1295400" y="52578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 smtClean="0"/>
              <a:t>stdin</a:t>
            </a:r>
            <a:endParaRPr lang="en-US" sz="1000" dirty="0"/>
          </a:p>
        </p:txBody>
      </p:sp>
      <p:sp>
        <p:nvSpPr>
          <p:cNvPr id="85" name="TB: connect A B"/>
          <p:cNvSpPr txBox="1"/>
          <p:nvPr/>
        </p:nvSpPr>
        <p:spPr>
          <a:xfrm>
            <a:off x="1828800" y="5334000"/>
            <a:ext cx="1207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connect A B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2809786" y="2268955"/>
            <a:ext cx="914400" cy="227755"/>
          </a:xfrm>
          <a:prstGeom prst="rect">
            <a:avLst/>
          </a:prstGeom>
          <a:ln w="127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tIns="36576" bIns="36576" rtlCol="0" anchor="ctr">
            <a:noAutofit/>
          </a:bodyPr>
          <a:lstStyle/>
          <a:p>
            <a:pPr algn="ctr"/>
            <a:r>
              <a:rPr lang="en-US" sz="1000" dirty="0" err="1" smtClean="0"/>
              <a:t>Graph_Msg</a:t>
            </a:r>
            <a:endParaRPr lang="en-US" sz="1000" dirty="0" smtClean="0"/>
          </a:p>
        </p:txBody>
      </p:sp>
      <p:sp>
        <p:nvSpPr>
          <p:cNvPr id="87" name="Freeform 86"/>
          <p:cNvSpPr/>
          <p:nvPr/>
        </p:nvSpPr>
        <p:spPr>
          <a:xfrm>
            <a:off x="2266951" y="2354975"/>
            <a:ext cx="2000070" cy="1796358"/>
          </a:xfrm>
          <a:custGeom>
            <a:avLst/>
            <a:gdLst>
              <a:gd name="connsiteX0" fmla="*/ 5568 w 2110413"/>
              <a:gd name="connsiteY0" fmla="*/ 68066 h 1945165"/>
              <a:gd name="connsiteX1" fmla="*/ 134964 w 2110413"/>
              <a:gd name="connsiteY1" fmla="*/ 68066 h 1945165"/>
              <a:gd name="connsiteX2" fmla="*/ 911342 w 2110413"/>
              <a:gd name="connsiteY2" fmla="*/ 775432 h 1945165"/>
              <a:gd name="connsiteX3" fmla="*/ 1541070 w 2110413"/>
              <a:gd name="connsiteY3" fmla="*/ 1819229 h 1945165"/>
              <a:gd name="connsiteX4" fmla="*/ 2110413 w 2110413"/>
              <a:gd name="connsiteY4" fmla="*/ 1888240 h 1945165"/>
              <a:gd name="connsiteX0" fmla="*/ 5568 w 2110413"/>
              <a:gd name="connsiteY0" fmla="*/ 68066 h 1927874"/>
              <a:gd name="connsiteX1" fmla="*/ 134964 w 2110413"/>
              <a:gd name="connsiteY1" fmla="*/ 68066 h 1927874"/>
              <a:gd name="connsiteX2" fmla="*/ 911342 w 2110413"/>
              <a:gd name="connsiteY2" fmla="*/ 775432 h 1927874"/>
              <a:gd name="connsiteX3" fmla="*/ 1541070 w 2110413"/>
              <a:gd name="connsiteY3" fmla="*/ 1819229 h 1927874"/>
              <a:gd name="connsiteX4" fmla="*/ 2110413 w 2110413"/>
              <a:gd name="connsiteY4" fmla="*/ 1888240 h 1927874"/>
              <a:gd name="connsiteX0" fmla="*/ 5568 w 2110413"/>
              <a:gd name="connsiteY0" fmla="*/ 68066 h 1889012"/>
              <a:gd name="connsiteX1" fmla="*/ 134964 w 2110413"/>
              <a:gd name="connsiteY1" fmla="*/ 68066 h 1889012"/>
              <a:gd name="connsiteX2" fmla="*/ 911342 w 2110413"/>
              <a:gd name="connsiteY2" fmla="*/ 775432 h 1889012"/>
              <a:gd name="connsiteX3" fmla="*/ 1441058 w 2110413"/>
              <a:gd name="connsiteY3" fmla="*/ 1614441 h 1889012"/>
              <a:gd name="connsiteX4" fmla="*/ 2110413 w 2110413"/>
              <a:gd name="connsiteY4" fmla="*/ 1888240 h 1889012"/>
              <a:gd name="connsiteX0" fmla="*/ 5568 w 1986588"/>
              <a:gd name="connsiteY0" fmla="*/ 68066 h 1860643"/>
              <a:gd name="connsiteX1" fmla="*/ 134964 w 1986588"/>
              <a:gd name="connsiteY1" fmla="*/ 68066 h 1860643"/>
              <a:gd name="connsiteX2" fmla="*/ 911342 w 1986588"/>
              <a:gd name="connsiteY2" fmla="*/ 775432 h 1860643"/>
              <a:gd name="connsiteX3" fmla="*/ 1441058 w 1986588"/>
              <a:gd name="connsiteY3" fmla="*/ 1614441 h 1860643"/>
              <a:gd name="connsiteX4" fmla="*/ 1986588 w 1986588"/>
              <a:gd name="connsiteY4" fmla="*/ 1859665 h 1860643"/>
              <a:gd name="connsiteX0" fmla="*/ 545 w 1981565"/>
              <a:gd name="connsiteY0" fmla="*/ 49679 h 1842256"/>
              <a:gd name="connsiteX1" fmla="*/ 291866 w 1981565"/>
              <a:gd name="connsiteY1" fmla="*/ 83016 h 1842256"/>
              <a:gd name="connsiteX2" fmla="*/ 906319 w 1981565"/>
              <a:gd name="connsiteY2" fmla="*/ 757045 h 1842256"/>
              <a:gd name="connsiteX3" fmla="*/ 1436035 w 1981565"/>
              <a:gd name="connsiteY3" fmla="*/ 1596054 h 1842256"/>
              <a:gd name="connsiteX4" fmla="*/ 1981565 w 1981565"/>
              <a:gd name="connsiteY4" fmla="*/ 1841278 h 1842256"/>
              <a:gd name="connsiteX0" fmla="*/ 0 w 1981020"/>
              <a:gd name="connsiteY0" fmla="*/ 31352 h 1823929"/>
              <a:gd name="connsiteX1" fmla="*/ 291321 w 1981020"/>
              <a:gd name="connsiteY1" fmla="*/ 64689 h 1823929"/>
              <a:gd name="connsiteX2" fmla="*/ 905774 w 1981020"/>
              <a:gd name="connsiteY2" fmla="*/ 738718 h 1823929"/>
              <a:gd name="connsiteX3" fmla="*/ 1435490 w 1981020"/>
              <a:gd name="connsiteY3" fmla="*/ 1577727 h 1823929"/>
              <a:gd name="connsiteX4" fmla="*/ 1981020 w 1981020"/>
              <a:gd name="connsiteY4" fmla="*/ 1822951 h 1823929"/>
              <a:gd name="connsiteX0" fmla="*/ 0 w 1981020"/>
              <a:gd name="connsiteY0" fmla="*/ 1665 h 1794242"/>
              <a:gd name="connsiteX1" fmla="*/ 415146 w 1981020"/>
              <a:gd name="connsiteY1" fmla="*/ 120727 h 1794242"/>
              <a:gd name="connsiteX2" fmla="*/ 905774 w 1981020"/>
              <a:gd name="connsiteY2" fmla="*/ 709031 h 1794242"/>
              <a:gd name="connsiteX3" fmla="*/ 1435490 w 1981020"/>
              <a:gd name="connsiteY3" fmla="*/ 1548040 h 1794242"/>
              <a:gd name="connsiteX4" fmla="*/ 1981020 w 1981020"/>
              <a:gd name="connsiteY4" fmla="*/ 1793264 h 1794242"/>
              <a:gd name="connsiteX0" fmla="*/ 0 w 2000070"/>
              <a:gd name="connsiteY0" fmla="*/ 1665 h 1794242"/>
              <a:gd name="connsiteX1" fmla="*/ 434196 w 2000070"/>
              <a:gd name="connsiteY1" fmla="*/ 120727 h 1794242"/>
              <a:gd name="connsiteX2" fmla="*/ 924824 w 2000070"/>
              <a:gd name="connsiteY2" fmla="*/ 709031 h 1794242"/>
              <a:gd name="connsiteX3" fmla="*/ 1454540 w 2000070"/>
              <a:gd name="connsiteY3" fmla="*/ 1548040 h 1794242"/>
              <a:gd name="connsiteX4" fmla="*/ 2000070 w 2000070"/>
              <a:gd name="connsiteY4" fmla="*/ 1793264 h 1794242"/>
              <a:gd name="connsiteX0" fmla="*/ 0 w 2000070"/>
              <a:gd name="connsiteY0" fmla="*/ 290 h 1792867"/>
              <a:gd name="connsiteX1" fmla="*/ 434196 w 2000070"/>
              <a:gd name="connsiteY1" fmla="*/ 119352 h 1792867"/>
              <a:gd name="connsiteX2" fmla="*/ 924824 w 2000070"/>
              <a:gd name="connsiteY2" fmla="*/ 707656 h 1792867"/>
              <a:gd name="connsiteX3" fmla="*/ 1454540 w 2000070"/>
              <a:gd name="connsiteY3" fmla="*/ 1546665 h 1792867"/>
              <a:gd name="connsiteX4" fmla="*/ 2000070 w 2000070"/>
              <a:gd name="connsiteY4" fmla="*/ 1791889 h 1792867"/>
              <a:gd name="connsiteX0" fmla="*/ 0 w 2000070"/>
              <a:gd name="connsiteY0" fmla="*/ 290 h 1792867"/>
              <a:gd name="connsiteX1" fmla="*/ 434196 w 2000070"/>
              <a:gd name="connsiteY1" fmla="*/ 119352 h 1792867"/>
              <a:gd name="connsiteX2" fmla="*/ 924824 w 2000070"/>
              <a:gd name="connsiteY2" fmla="*/ 707656 h 1792867"/>
              <a:gd name="connsiteX3" fmla="*/ 1454540 w 2000070"/>
              <a:gd name="connsiteY3" fmla="*/ 1546665 h 1792867"/>
              <a:gd name="connsiteX4" fmla="*/ 2000070 w 2000070"/>
              <a:gd name="connsiteY4" fmla="*/ 1791889 h 1792867"/>
              <a:gd name="connsiteX0" fmla="*/ 0 w 2000070"/>
              <a:gd name="connsiteY0" fmla="*/ 290 h 1797280"/>
              <a:gd name="connsiteX1" fmla="*/ 434196 w 2000070"/>
              <a:gd name="connsiteY1" fmla="*/ 119352 h 1797280"/>
              <a:gd name="connsiteX2" fmla="*/ 924824 w 2000070"/>
              <a:gd name="connsiteY2" fmla="*/ 707656 h 1797280"/>
              <a:gd name="connsiteX3" fmla="*/ 1454540 w 2000070"/>
              <a:gd name="connsiteY3" fmla="*/ 1546665 h 1797280"/>
              <a:gd name="connsiteX4" fmla="*/ 2000070 w 2000070"/>
              <a:gd name="connsiteY4" fmla="*/ 1791889 h 1797280"/>
              <a:gd name="connsiteX0" fmla="*/ 0 w 2000070"/>
              <a:gd name="connsiteY0" fmla="*/ 290 h 1797280"/>
              <a:gd name="connsiteX1" fmla="*/ 434196 w 2000070"/>
              <a:gd name="connsiteY1" fmla="*/ 119352 h 1797280"/>
              <a:gd name="connsiteX2" fmla="*/ 924824 w 2000070"/>
              <a:gd name="connsiteY2" fmla="*/ 707656 h 1797280"/>
              <a:gd name="connsiteX3" fmla="*/ 1454540 w 2000070"/>
              <a:gd name="connsiteY3" fmla="*/ 1546665 h 1797280"/>
              <a:gd name="connsiteX4" fmla="*/ 2000070 w 2000070"/>
              <a:gd name="connsiteY4" fmla="*/ 1791889 h 1797280"/>
              <a:gd name="connsiteX0" fmla="*/ 0 w 2000070"/>
              <a:gd name="connsiteY0" fmla="*/ 290 h 1795526"/>
              <a:gd name="connsiteX1" fmla="*/ 434196 w 2000070"/>
              <a:gd name="connsiteY1" fmla="*/ 119352 h 1795526"/>
              <a:gd name="connsiteX2" fmla="*/ 924824 w 2000070"/>
              <a:gd name="connsiteY2" fmla="*/ 707656 h 1795526"/>
              <a:gd name="connsiteX3" fmla="*/ 1402153 w 2000070"/>
              <a:gd name="connsiteY3" fmla="*/ 1484752 h 1795526"/>
              <a:gd name="connsiteX4" fmla="*/ 2000070 w 2000070"/>
              <a:gd name="connsiteY4" fmla="*/ 1791889 h 1795526"/>
              <a:gd name="connsiteX0" fmla="*/ 0 w 2000070"/>
              <a:gd name="connsiteY0" fmla="*/ 290 h 1796033"/>
              <a:gd name="connsiteX1" fmla="*/ 434196 w 2000070"/>
              <a:gd name="connsiteY1" fmla="*/ 119352 h 1796033"/>
              <a:gd name="connsiteX2" fmla="*/ 924824 w 2000070"/>
              <a:gd name="connsiteY2" fmla="*/ 707656 h 1796033"/>
              <a:gd name="connsiteX3" fmla="*/ 1402153 w 2000070"/>
              <a:gd name="connsiteY3" fmla="*/ 1484752 h 1796033"/>
              <a:gd name="connsiteX4" fmla="*/ 2000070 w 2000070"/>
              <a:gd name="connsiteY4" fmla="*/ 1791889 h 1796033"/>
              <a:gd name="connsiteX0" fmla="*/ 0 w 2000070"/>
              <a:gd name="connsiteY0" fmla="*/ 290 h 1797180"/>
              <a:gd name="connsiteX1" fmla="*/ 434196 w 2000070"/>
              <a:gd name="connsiteY1" fmla="*/ 119352 h 1797180"/>
              <a:gd name="connsiteX2" fmla="*/ 924824 w 2000070"/>
              <a:gd name="connsiteY2" fmla="*/ 707656 h 1797180"/>
              <a:gd name="connsiteX3" fmla="*/ 1402153 w 2000070"/>
              <a:gd name="connsiteY3" fmla="*/ 1484752 h 1797180"/>
              <a:gd name="connsiteX4" fmla="*/ 2000070 w 2000070"/>
              <a:gd name="connsiteY4" fmla="*/ 1791889 h 1797180"/>
              <a:gd name="connsiteX0" fmla="*/ 0 w 2000070"/>
              <a:gd name="connsiteY0" fmla="*/ 290 h 1797180"/>
              <a:gd name="connsiteX1" fmla="*/ 434196 w 2000070"/>
              <a:gd name="connsiteY1" fmla="*/ 119352 h 1797180"/>
              <a:gd name="connsiteX2" fmla="*/ 924824 w 2000070"/>
              <a:gd name="connsiteY2" fmla="*/ 707656 h 1797180"/>
              <a:gd name="connsiteX3" fmla="*/ 1402153 w 2000070"/>
              <a:gd name="connsiteY3" fmla="*/ 1484752 h 1797180"/>
              <a:gd name="connsiteX4" fmla="*/ 2000070 w 2000070"/>
              <a:gd name="connsiteY4" fmla="*/ 1791889 h 1797180"/>
              <a:gd name="connsiteX0" fmla="*/ 0 w 2000070"/>
              <a:gd name="connsiteY0" fmla="*/ 290 h 1797180"/>
              <a:gd name="connsiteX1" fmla="*/ 467533 w 2000070"/>
              <a:gd name="connsiteY1" fmla="*/ 119352 h 1797180"/>
              <a:gd name="connsiteX2" fmla="*/ 924824 w 2000070"/>
              <a:gd name="connsiteY2" fmla="*/ 707656 h 1797180"/>
              <a:gd name="connsiteX3" fmla="*/ 1402153 w 2000070"/>
              <a:gd name="connsiteY3" fmla="*/ 1484752 h 1797180"/>
              <a:gd name="connsiteX4" fmla="*/ 2000070 w 2000070"/>
              <a:gd name="connsiteY4" fmla="*/ 1791889 h 1797180"/>
              <a:gd name="connsiteX0" fmla="*/ 0 w 2000070"/>
              <a:gd name="connsiteY0" fmla="*/ 432 h 1797322"/>
              <a:gd name="connsiteX1" fmla="*/ 467533 w 2000070"/>
              <a:gd name="connsiteY1" fmla="*/ 119494 h 1797322"/>
              <a:gd name="connsiteX2" fmla="*/ 924824 w 2000070"/>
              <a:gd name="connsiteY2" fmla="*/ 707798 h 1797322"/>
              <a:gd name="connsiteX3" fmla="*/ 1402153 w 2000070"/>
              <a:gd name="connsiteY3" fmla="*/ 1484894 h 1797322"/>
              <a:gd name="connsiteX4" fmla="*/ 2000070 w 2000070"/>
              <a:gd name="connsiteY4" fmla="*/ 1792031 h 1797322"/>
              <a:gd name="connsiteX0" fmla="*/ 0 w 2000070"/>
              <a:gd name="connsiteY0" fmla="*/ 2082 h 1798972"/>
              <a:gd name="connsiteX1" fmla="*/ 467533 w 2000070"/>
              <a:gd name="connsiteY1" fmla="*/ 121144 h 1798972"/>
              <a:gd name="connsiteX2" fmla="*/ 924824 w 2000070"/>
              <a:gd name="connsiteY2" fmla="*/ 709448 h 1798972"/>
              <a:gd name="connsiteX3" fmla="*/ 1402153 w 2000070"/>
              <a:gd name="connsiteY3" fmla="*/ 1486544 h 1798972"/>
              <a:gd name="connsiteX4" fmla="*/ 2000070 w 2000070"/>
              <a:gd name="connsiteY4" fmla="*/ 1793681 h 1798972"/>
              <a:gd name="connsiteX0" fmla="*/ 0 w 2000070"/>
              <a:gd name="connsiteY0" fmla="*/ 59 h 1796949"/>
              <a:gd name="connsiteX1" fmla="*/ 432363 w 2000070"/>
              <a:gd name="connsiteY1" fmla="*/ 179411 h 1796949"/>
              <a:gd name="connsiteX2" fmla="*/ 924824 w 2000070"/>
              <a:gd name="connsiteY2" fmla="*/ 707425 h 1796949"/>
              <a:gd name="connsiteX3" fmla="*/ 1402153 w 2000070"/>
              <a:gd name="connsiteY3" fmla="*/ 1484521 h 1796949"/>
              <a:gd name="connsiteX4" fmla="*/ 2000070 w 2000070"/>
              <a:gd name="connsiteY4" fmla="*/ 1791658 h 1796949"/>
              <a:gd name="connsiteX0" fmla="*/ 0 w 2000070"/>
              <a:gd name="connsiteY0" fmla="*/ 37 h 1796927"/>
              <a:gd name="connsiteX1" fmla="*/ 432363 w 2000070"/>
              <a:gd name="connsiteY1" fmla="*/ 179389 h 1796927"/>
              <a:gd name="connsiteX2" fmla="*/ 924824 w 2000070"/>
              <a:gd name="connsiteY2" fmla="*/ 707403 h 1796927"/>
              <a:gd name="connsiteX3" fmla="*/ 1402153 w 2000070"/>
              <a:gd name="connsiteY3" fmla="*/ 1484499 h 1796927"/>
              <a:gd name="connsiteX4" fmla="*/ 2000070 w 2000070"/>
              <a:gd name="connsiteY4" fmla="*/ 1791636 h 1796927"/>
              <a:gd name="connsiteX0" fmla="*/ 0 w 2000070"/>
              <a:gd name="connsiteY0" fmla="*/ 39 h 1796239"/>
              <a:gd name="connsiteX1" fmla="*/ 432363 w 2000070"/>
              <a:gd name="connsiteY1" fmla="*/ 179391 h 1796239"/>
              <a:gd name="connsiteX2" fmla="*/ 889655 w 2000070"/>
              <a:gd name="connsiteY2" fmla="*/ 727501 h 1796239"/>
              <a:gd name="connsiteX3" fmla="*/ 1402153 w 2000070"/>
              <a:gd name="connsiteY3" fmla="*/ 1484501 h 1796239"/>
              <a:gd name="connsiteX4" fmla="*/ 2000070 w 2000070"/>
              <a:gd name="connsiteY4" fmla="*/ 1791638 h 1796239"/>
              <a:gd name="connsiteX0" fmla="*/ 0 w 2000070"/>
              <a:gd name="connsiteY0" fmla="*/ 39 h 1796220"/>
              <a:gd name="connsiteX1" fmla="*/ 432363 w 2000070"/>
              <a:gd name="connsiteY1" fmla="*/ 179391 h 1796220"/>
              <a:gd name="connsiteX2" fmla="*/ 874582 w 2000070"/>
              <a:gd name="connsiteY2" fmla="*/ 732525 h 1796220"/>
              <a:gd name="connsiteX3" fmla="*/ 1402153 w 2000070"/>
              <a:gd name="connsiteY3" fmla="*/ 1484501 h 1796220"/>
              <a:gd name="connsiteX4" fmla="*/ 2000070 w 2000070"/>
              <a:gd name="connsiteY4" fmla="*/ 1791638 h 1796220"/>
              <a:gd name="connsiteX0" fmla="*/ 0 w 2000070"/>
              <a:gd name="connsiteY0" fmla="*/ 39 h 1796220"/>
              <a:gd name="connsiteX1" fmla="*/ 432363 w 2000070"/>
              <a:gd name="connsiteY1" fmla="*/ 179391 h 1796220"/>
              <a:gd name="connsiteX2" fmla="*/ 874582 w 2000070"/>
              <a:gd name="connsiteY2" fmla="*/ 732525 h 1796220"/>
              <a:gd name="connsiteX3" fmla="*/ 1402153 w 2000070"/>
              <a:gd name="connsiteY3" fmla="*/ 1484501 h 1796220"/>
              <a:gd name="connsiteX4" fmla="*/ 2000070 w 2000070"/>
              <a:gd name="connsiteY4" fmla="*/ 1791638 h 1796220"/>
              <a:gd name="connsiteX0" fmla="*/ 0 w 2000070"/>
              <a:gd name="connsiteY0" fmla="*/ 39 h 1797027"/>
              <a:gd name="connsiteX1" fmla="*/ 432363 w 2000070"/>
              <a:gd name="connsiteY1" fmla="*/ 179391 h 1797027"/>
              <a:gd name="connsiteX2" fmla="*/ 874582 w 2000070"/>
              <a:gd name="connsiteY2" fmla="*/ 732525 h 1797027"/>
              <a:gd name="connsiteX3" fmla="*/ 1392105 w 2000070"/>
              <a:gd name="connsiteY3" fmla="*/ 1514646 h 1797027"/>
              <a:gd name="connsiteX4" fmla="*/ 2000070 w 2000070"/>
              <a:gd name="connsiteY4" fmla="*/ 1791638 h 1797027"/>
              <a:gd name="connsiteX0" fmla="*/ 0 w 2000070"/>
              <a:gd name="connsiteY0" fmla="*/ 39 h 1796358"/>
              <a:gd name="connsiteX1" fmla="*/ 432363 w 2000070"/>
              <a:gd name="connsiteY1" fmla="*/ 179391 h 1796358"/>
              <a:gd name="connsiteX2" fmla="*/ 874582 w 2000070"/>
              <a:gd name="connsiteY2" fmla="*/ 732525 h 1796358"/>
              <a:gd name="connsiteX3" fmla="*/ 1392105 w 2000070"/>
              <a:gd name="connsiteY3" fmla="*/ 1514646 h 1796358"/>
              <a:gd name="connsiteX4" fmla="*/ 2000070 w 2000070"/>
              <a:gd name="connsiteY4" fmla="*/ 1791638 h 179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070" h="1796358">
                <a:moveTo>
                  <a:pt x="0" y="39"/>
                </a:moveTo>
                <a:cubicBezTo>
                  <a:pt x="160667" y="-1759"/>
                  <a:pt x="286599" y="57310"/>
                  <a:pt x="432363" y="179391"/>
                </a:cubicBezTo>
                <a:cubicBezTo>
                  <a:pt x="578127" y="301472"/>
                  <a:pt x="714625" y="509983"/>
                  <a:pt x="874582" y="732525"/>
                </a:cubicBezTo>
                <a:cubicBezTo>
                  <a:pt x="1034539" y="955067"/>
                  <a:pt x="1249742" y="1363248"/>
                  <a:pt x="1392105" y="1514646"/>
                </a:cubicBezTo>
                <a:cubicBezTo>
                  <a:pt x="1534468" y="1666044"/>
                  <a:pt x="1753409" y="1826053"/>
                  <a:pt x="2000070" y="1791638"/>
                </a:cubicBezTo>
              </a:path>
            </a:pathLst>
          </a:custGeom>
          <a:noFill/>
          <a:ln w="1270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1828800" y="5331022"/>
            <a:ext cx="1676400" cy="310755"/>
          </a:xfrm>
          <a:prstGeom prst="rect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441" y="6512164"/>
            <a:ext cx="419159" cy="3334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626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/>
      <p:bldP spid="48" grpId="0" animBg="1"/>
      <p:bldP spid="49" grpId="0" animBg="1"/>
      <p:bldP spid="51" grpId="0"/>
      <p:bldP spid="54" grpId="0"/>
      <p:bldP spid="55" grpId="0" animBg="1"/>
      <p:bldP spid="56" grpId="0"/>
      <p:bldP spid="57" grpId="0" animBg="1"/>
      <p:bldP spid="58" grpId="0" animBg="1"/>
      <p:bldP spid="60" grpId="0"/>
      <p:bldP spid="63" grpId="0"/>
      <p:bldP spid="64" grpId="0" animBg="1"/>
      <p:bldP spid="65" grpId="0"/>
      <p:bldP spid="72" grpId="0"/>
      <p:bldP spid="72" grpId="1"/>
      <p:bldP spid="75" grpId="0"/>
      <p:bldP spid="75" grpId="1"/>
      <p:bldP spid="77" grpId="0" animBg="1"/>
      <p:bldP spid="77" grpId="1" animBg="1"/>
      <p:bldP spid="77" grpId="2" animBg="1"/>
      <p:bldP spid="77" grpId="3" animBg="1"/>
      <p:bldP spid="77" grpId="4" animBg="1"/>
      <p:bldP spid="77" grpId="5" animBg="1"/>
      <p:bldP spid="79" grpId="0" animBg="1"/>
      <p:bldP spid="79" grpId="1" animBg="1"/>
      <p:bldP spid="79" grpId="2" animBg="1"/>
      <p:bldP spid="79" grpId="3" animBg="1"/>
      <p:bldP spid="79" grpId="4" animBg="1"/>
      <p:bldP spid="79" grpId="5" animBg="1"/>
      <p:bldP spid="80" grpId="0" animBg="1"/>
      <p:bldP spid="80" grpId="1" animBg="1"/>
      <p:bldP spid="81" grpId="0"/>
      <p:bldP spid="81" grpId="1"/>
      <p:bldP spid="81" grpId="2"/>
      <p:bldP spid="81" grpId="3"/>
      <p:bldP spid="83" grpId="0" animBg="1"/>
      <p:bldP spid="83" grpId="1" animBg="1"/>
      <p:bldP spid="85" grpId="0"/>
      <p:bldP spid="85" grpId="1"/>
      <p:bldP spid="86" grpId="0" animBg="1"/>
      <p:bldP spid="86" grpId="1" animBg="1"/>
      <p:bldP spid="87" grpId="0" animBg="1"/>
      <p:bldP spid="87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/>
              <a:t>fork and exec </a:t>
            </a:r>
            <a:r>
              <a:rPr lang="en-US" dirty="0" smtClean="0"/>
              <a:t>to </a:t>
            </a:r>
            <a:r>
              <a:rPr lang="en-US" dirty="0" smtClean="0"/>
              <a:t>run a new program</a:t>
            </a:r>
          </a:p>
          <a:p>
            <a:pPr lvl="1"/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ClusterMgr_sytem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(char *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cmd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bool wait)</a:t>
            </a:r>
            <a:endParaRPr lang="en-US" sz="1600" dirty="0" smtClean="0">
              <a:solidFill>
                <a:schemeClr val="accent5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Point – new host process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57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Your application has two threads which use IPC:</a:t>
            </a:r>
          </a:p>
          <a:p>
            <a:pPr lvl="1"/>
            <a:r>
              <a:rPr lang="en-US" sz="1600" dirty="0" smtClean="0"/>
              <a:t>Control Thread</a:t>
            </a:r>
          </a:p>
          <a:p>
            <a:pPr lvl="1"/>
            <a:r>
              <a:rPr lang="en-US" sz="1600" dirty="0" smtClean="0"/>
              <a:t>Pump Thread</a:t>
            </a:r>
          </a:p>
          <a:p>
            <a:r>
              <a:rPr lang="en-US" sz="2000" dirty="0" smtClean="0"/>
              <a:t>The control thread will start IPC.</a:t>
            </a:r>
          </a:p>
          <a:p>
            <a:r>
              <a:rPr lang="en-US" sz="2000" dirty="0" smtClean="0"/>
              <a:t>The pump thread must wait for the control thread to start IPC before it can create a message queue.</a:t>
            </a:r>
          </a:p>
          <a:p>
            <a:r>
              <a:rPr lang="en-US" sz="2000" dirty="0" smtClean="0"/>
              <a:t>The control thread need not wait for the pump thread.</a:t>
            </a:r>
          </a:p>
          <a:p>
            <a:r>
              <a:rPr lang="en-US" sz="2000" dirty="0" smtClean="0"/>
              <a:t>The control thread cannot assume that the synchronization object has been created.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Point – synchronizing startup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48400" y="19812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200" dirty="0" smtClean="0"/>
              <a:t>create threads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5486400" y="26670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200" dirty="0" smtClean="0"/>
              <a:t>initialization</a:t>
            </a:r>
            <a:endParaRPr lang="en-US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6248400" y="14478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Start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7010400" y="26670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200" dirty="0" smtClean="0"/>
              <a:t>initialization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5486400" y="32004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200" dirty="0" smtClean="0"/>
              <a:t>IPC startup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5486400" y="41148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00" dirty="0" err="1" smtClean="0"/>
              <a:t>MessageQ_create</a:t>
            </a:r>
            <a:endParaRPr lang="en-US" sz="1000" dirty="0"/>
          </a:p>
        </p:txBody>
      </p:sp>
      <p:sp>
        <p:nvSpPr>
          <p:cNvPr id="16" name="Rectangle 15"/>
          <p:cNvSpPr/>
          <p:nvPr/>
        </p:nvSpPr>
        <p:spPr>
          <a:xfrm>
            <a:off x="7010400" y="41148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00" dirty="0" err="1" smtClean="0"/>
              <a:t>MessageQ_create</a:t>
            </a:r>
            <a:endParaRPr lang="en-US" sz="1000" dirty="0"/>
          </a:p>
        </p:txBody>
      </p:sp>
      <p:cxnSp>
        <p:nvCxnSpPr>
          <p:cNvPr id="18" name="Straight Arrow Connector 17"/>
          <p:cNvCxnSpPr>
            <a:stCxn id="12" idx="2"/>
            <a:endCxn id="8" idx="0"/>
          </p:cNvCxnSpPr>
          <p:nvPr/>
        </p:nvCxnSpPr>
        <p:spPr>
          <a:xfrm>
            <a:off x="6858000" y="1722120"/>
            <a:ext cx="0" cy="2590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400800" y="2324100"/>
            <a:ext cx="914400" cy="38100"/>
            <a:chOff x="6400800" y="2324100"/>
            <a:chExt cx="914400" cy="38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00800" y="23241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400800" y="23622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Elbow Connector 25"/>
          <p:cNvCxnSpPr>
            <a:stCxn id="33" idx="2"/>
            <a:endCxn id="10" idx="0"/>
          </p:cNvCxnSpPr>
          <p:nvPr/>
        </p:nvCxnSpPr>
        <p:spPr>
          <a:xfrm rot="5400000">
            <a:off x="6191250" y="2266950"/>
            <a:ext cx="304800" cy="4953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 hidden="1"/>
          <p:cNvSpPr/>
          <p:nvPr/>
        </p:nvSpPr>
        <p:spPr>
          <a:xfrm>
            <a:off x="6553200" y="22860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 hidden="1"/>
          <p:cNvSpPr/>
          <p:nvPr/>
        </p:nvSpPr>
        <p:spPr>
          <a:xfrm>
            <a:off x="7086600" y="22860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Elbow Connector 37"/>
          <p:cNvCxnSpPr>
            <a:stCxn id="37" idx="2"/>
            <a:endCxn id="13" idx="0"/>
          </p:cNvCxnSpPr>
          <p:nvPr/>
        </p:nvCxnSpPr>
        <p:spPr>
          <a:xfrm rot="16200000" flipH="1">
            <a:off x="7219950" y="2266950"/>
            <a:ext cx="304800" cy="4953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0" idx="2"/>
            <a:endCxn id="14" idx="0"/>
          </p:cNvCxnSpPr>
          <p:nvPr/>
        </p:nvCxnSpPr>
        <p:spPr>
          <a:xfrm>
            <a:off x="6096000" y="2943999"/>
            <a:ext cx="0" cy="256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7239000" y="3581400"/>
            <a:ext cx="762000" cy="304800"/>
            <a:chOff x="7239000" y="3581400"/>
            <a:chExt cx="762000" cy="304800"/>
          </a:xfrm>
        </p:grpSpPr>
        <p:sp>
          <p:nvSpPr>
            <p:cNvPr id="59" name="Rectangle 58"/>
            <p:cNvSpPr/>
            <p:nvPr/>
          </p:nvSpPr>
          <p:spPr>
            <a:xfrm>
              <a:off x="7239000" y="3657600"/>
              <a:ext cx="762000" cy="152400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hade val="86000"/>
                    <a:satMod val="140000"/>
                    <a:alpha val="95000"/>
                  </a:schemeClr>
                </a:gs>
                <a:gs pos="45000">
                  <a:schemeClr val="dk1">
                    <a:tint val="48000"/>
                    <a:satMod val="150000"/>
                    <a:lumMod val="95000"/>
                    <a:lumOff val="5000"/>
                  </a:schemeClr>
                </a:gs>
                <a:gs pos="100000">
                  <a:schemeClr val="dk1">
                    <a:tint val="28000"/>
                    <a:satMod val="160000"/>
                  </a:schemeClr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8001000" y="3581400"/>
              <a:ext cx="0" cy="30480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Straight Arrow Connector 66"/>
          <p:cNvCxnSpPr>
            <a:stCxn id="14" idx="2"/>
            <a:endCxn id="15" idx="0"/>
          </p:cNvCxnSpPr>
          <p:nvPr/>
        </p:nvCxnSpPr>
        <p:spPr>
          <a:xfrm>
            <a:off x="6096000" y="3477399"/>
            <a:ext cx="0" cy="637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59" idx="1"/>
          </p:cNvCxnSpPr>
          <p:nvPr/>
        </p:nvCxnSpPr>
        <p:spPr>
          <a:xfrm flipH="1">
            <a:off x="6096000" y="37338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3" idx="2"/>
            <a:endCxn id="59" idx="0"/>
          </p:cNvCxnSpPr>
          <p:nvPr/>
        </p:nvCxnSpPr>
        <p:spPr>
          <a:xfrm>
            <a:off x="7620000" y="2943999"/>
            <a:ext cx="0" cy="713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59" idx="2"/>
            <a:endCxn id="16" idx="0"/>
          </p:cNvCxnSpPr>
          <p:nvPr/>
        </p:nvCxnSpPr>
        <p:spPr>
          <a:xfrm>
            <a:off x="7620000" y="3810000"/>
            <a:ext cx="0" cy="3048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5-Point Star 90"/>
          <p:cNvSpPr/>
          <p:nvPr/>
        </p:nvSpPr>
        <p:spPr>
          <a:xfrm>
            <a:off x="3581400" y="5791200"/>
            <a:ext cx="152400" cy="152400"/>
          </a:xfrm>
          <a:prstGeom prst="star5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4800600" y="2057400"/>
            <a:ext cx="613782" cy="338554"/>
            <a:chOff x="4800600" y="2057400"/>
            <a:chExt cx="613782" cy="338554"/>
          </a:xfrm>
        </p:grpSpPr>
        <p:sp>
          <p:nvSpPr>
            <p:cNvPr id="2" name="Rectangle 1"/>
            <p:cNvSpPr/>
            <p:nvPr/>
          </p:nvSpPr>
          <p:spPr>
            <a:xfrm>
              <a:off x="4800600" y="2057400"/>
              <a:ext cx="537581" cy="338554"/>
            </a:xfrm>
            <a:prstGeom prst="rect">
              <a:avLst/>
            </a:prstGeom>
            <a:solidFill>
              <a:srgbClr val="92D050">
                <a:alpha val="15000"/>
              </a:srgb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 smtClean="0"/>
                <a:t>Control</a:t>
              </a:r>
            </a:p>
            <a:p>
              <a:pPr algn="ctr"/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338181" y="2057400"/>
              <a:ext cx="76201" cy="338554"/>
            </a:xfrm>
            <a:prstGeom prst="rect">
              <a:avLst/>
            </a:prstGeom>
            <a:gradFill>
              <a:gsLst>
                <a:gs pos="0">
                  <a:srgbClr val="72D0A1"/>
                </a:gs>
                <a:gs pos="40000">
                  <a:srgbClr val="72D0A1">
                    <a:lumMod val="50000"/>
                    <a:lumOff val="50000"/>
                  </a:srgbClr>
                </a:gs>
                <a:gs pos="100000">
                  <a:srgbClr val="72D0A1">
                    <a:alpha val="65000"/>
                  </a:srgbClr>
                </a:gs>
              </a:gsLst>
              <a:lin ang="5400000" scaled="0"/>
            </a:gra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5414382" y="2324100"/>
            <a:ext cx="224418" cy="2667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8001001" y="1981200"/>
            <a:ext cx="609599" cy="338554"/>
            <a:chOff x="7772401" y="1871246"/>
            <a:chExt cx="609599" cy="338554"/>
          </a:xfrm>
        </p:grpSpPr>
        <p:sp>
          <p:nvSpPr>
            <p:cNvPr id="39" name="Rectangle 38"/>
            <p:cNvSpPr/>
            <p:nvPr/>
          </p:nvSpPr>
          <p:spPr>
            <a:xfrm>
              <a:off x="7848600" y="1871246"/>
              <a:ext cx="533400" cy="338554"/>
            </a:xfrm>
            <a:prstGeom prst="rect">
              <a:avLst/>
            </a:prstGeom>
            <a:solidFill>
              <a:srgbClr val="92D050">
                <a:alpha val="15000"/>
              </a:srgb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 smtClean="0"/>
                <a:t>Pump</a:t>
              </a:r>
            </a:p>
            <a:p>
              <a:pPr algn="ctr"/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772401" y="1871246"/>
              <a:ext cx="76200" cy="338554"/>
            </a:xfrm>
            <a:prstGeom prst="rect">
              <a:avLst/>
            </a:prstGeom>
            <a:gradFill>
              <a:gsLst>
                <a:gs pos="0">
                  <a:srgbClr val="72D0A1"/>
                </a:gs>
                <a:gs pos="40000">
                  <a:srgbClr val="72D0A1">
                    <a:lumMod val="50000"/>
                    <a:lumOff val="50000"/>
                  </a:srgbClr>
                </a:gs>
                <a:gs pos="100000">
                  <a:srgbClr val="72D0A1">
                    <a:alpha val="65000"/>
                  </a:srgbClr>
                </a:gs>
              </a:gsLst>
              <a:lin ang="5400000" scaled="0"/>
            </a:gra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flipH="1">
            <a:off x="8077200" y="2319754"/>
            <a:ext cx="76200" cy="2794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8153401" y="3166646"/>
            <a:ext cx="838199" cy="338554"/>
            <a:chOff x="8153401" y="3166646"/>
            <a:chExt cx="838199" cy="338554"/>
          </a:xfrm>
        </p:grpSpPr>
        <p:sp>
          <p:nvSpPr>
            <p:cNvPr id="45" name="Rectangle 44"/>
            <p:cNvSpPr/>
            <p:nvPr/>
          </p:nvSpPr>
          <p:spPr>
            <a:xfrm>
              <a:off x="8229600" y="3166646"/>
              <a:ext cx="762000" cy="338554"/>
            </a:xfrm>
            <a:prstGeom prst="rect">
              <a:avLst/>
            </a:prstGeom>
            <a:solidFill>
              <a:srgbClr val="92D050">
                <a:alpha val="15000"/>
              </a:srgb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45720" rIns="45720" rtlCol="0" anchor="ctr">
              <a:spAutoFit/>
            </a:bodyPr>
            <a:lstStyle/>
            <a:p>
              <a:r>
                <a:rPr lang="en-US" sz="800" dirty="0" smtClean="0"/>
                <a:t>Sync object created above</a:t>
              </a:r>
              <a:endParaRPr lang="en-US" sz="8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153401" y="3166646"/>
              <a:ext cx="76200" cy="338554"/>
            </a:xfrm>
            <a:prstGeom prst="rect">
              <a:avLst/>
            </a:prstGeom>
            <a:gradFill>
              <a:gsLst>
                <a:gs pos="0">
                  <a:srgbClr val="72D0A1"/>
                </a:gs>
                <a:gs pos="40000">
                  <a:srgbClr val="72D0A1">
                    <a:lumMod val="50000"/>
                    <a:lumOff val="50000"/>
                  </a:srgbClr>
                </a:gs>
                <a:gs pos="100000">
                  <a:srgbClr val="72D0A1">
                    <a:alpha val="65000"/>
                  </a:srgbClr>
                </a:gs>
              </a:gsLst>
              <a:lin ang="5400000" scaled="0"/>
            </a:gra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8" name="Straight Connector 47"/>
          <p:cNvCxnSpPr/>
          <p:nvPr/>
        </p:nvCxnSpPr>
        <p:spPr>
          <a:xfrm flipH="1">
            <a:off x="7924802" y="3429626"/>
            <a:ext cx="227137" cy="15177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5486400" y="47244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Continue</a:t>
            </a:r>
            <a:endParaRPr lang="en-US" sz="1200" dirty="0"/>
          </a:p>
        </p:txBody>
      </p:sp>
      <p:cxnSp>
        <p:nvCxnSpPr>
          <p:cNvPr id="55" name="Straight Arrow Connector 54"/>
          <p:cNvCxnSpPr>
            <a:stCxn id="15" idx="2"/>
            <a:endCxn id="54" idx="0"/>
          </p:cNvCxnSpPr>
          <p:nvPr/>
        </p:nvCxnSpPr>
        <p:spPr>
          <a:xfrm>
            <a:off x="6096000" y="4391799"/>
            <a:ext cx="0" cy="332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7010400" y="47244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Continue</a:t>
            </a:r>
            <a:endParaRPr lang="en-US" sz="1200" dirty="0"/>
          </a:p>
        </p:txBody>
      </p:sp>
      <p:cxnSp>
        <p:nvCxnSpPr>
          <p:cNvPr id="60" name="Straight Arrow Connector 59"/>
          <p:cNvCxnSpPr>
            <a:stCxn id="16" idx="2"/>
            <a:endCxn id="58" idx="0"/>
          </p:cNvCxnSpPr>
          <p:nvPr/>
        </p:nvCxnSpPr>
        <p:spPr>
          <a:xfrm>
            <a:off x="7620000" y="4391799"/>
            <a:ext cx="0" cy="332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>
              <a:spcBef>
                <a:spcPts val="0"/>
              </a:spcBef>
              <a:buClrTx/>
              <a:buSzTx/>
            </a:pPr>
            <a:r>
              <a:rPr lang="en-US" b="1" dirty="0" err="1">
                <a:solidFill>
                  <a:srgbClr val="339966"/>
                </a:solidFill>
              </a:rPr>
              <a:t>Bool</a:t>
            </a:r>
            <a:r>
              <a:rPr lang="en-US" dirty="0">
                <a:solidFill>
                  <a:srgbClr val="292934"/>
                </a:solidFill>
              </a:rPr>
              <a:t> </a:t>
            </a:r>
            <a:r>
              <a:rPr lang="en-US" dirty="0" err="1">
                <a:solidFill>
                  <a:srgbClr val="292934"/>
                </a:solidFill>
              </a:rPr>
              <a:t>ipcReady</a:t>
            </a:r>
            <a:r>
              <a:rPr lang="en-US" dirty="0">
                <a:solidFill>
                  <a:srgbClr val="292934"/>
                </a:solidFill>
              </a:rPr>
              <a:t> = </a:t>
            </a:r>
            <a:r>
              <a:rPr lang="en-US" b="1" dirty="0">
                <a:solidFill>
                  <a:srgbClr val="663300"/>
                </a:solidFill>
              </a:rPr>
              <a:t>FALSE</a:t>
            </a:r>
            <a:r>
              <a:rPr lang="en-US" dirty="0">
                <a:solidFill>
                  <a:srgbClr val="292934"/>
                </a:solidFill>
              </a:rPr>
              <a:t>;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b="1" dirty="0" err="1">
                <a:solidFill>
                  <a:srgbClr val="339966"/>
                </a:solidFill>
              </a:rPr>
              <a:t>Bool</a:t>
            </a:r>
            <a:r>
              <a:rPr lang="en-US" dirty="0">
                <a:solidFill>
                  <a:srgbClr val="292934"/>
                </a:solidFill>
              </a:rPr>
              <a:t> </a:t>
            </a:r>
            <a:r>
              <a:rPr lang="en-US" dirty="0" err="1">
                <a:solidFill>
                  <a:srgbClr val="292934"/>
                </a:solidFill>
              </a:rPr>
              <a:t>okayToSignal</a:t>
            </a:r>
            <a:r>
              <a:rPr lang="en-US" dirty="0">
                <a:solidFill>
                  <a:srgbClr val="292934"/>
                </a:solidFill>
              </a:rPr>
              <a:t> = </a:t>
            </a:r>
            <a:r>
              <a:rPr lang="en-US" b="1" dirty="0">
                <a:solidFill>
                  <a:srgbClr val="663300"/>
                </a:solidFill>
              </a:rPr>
              <a:t>FALSE</a:t>
            </a:r>
            <a:r>
              <a:rPr lang="en-US" dirty="0">
                <a:solidFill>
                  <a:srgbClr val="292934"/>
                </a:solidFill>
              </a:rPr>
              <a:t>;</a:t>
            </a:r>
            <a:br>
              <a:rPr lang="en-US" dirty="0">
                <a:solidFill>
                  <a:srgbClr val="292934"/>
                </a:solidFill>
              </a:rPr>
            </a:br>
            <a:r>
              <a:rPr lang="en-US" b="1" dirty="0" err="1">
                <a:solidFill>
                  <a:srgbClr val="339966"/>
                </a:solidFill>
              </a:rPr>
              <a:t>int</a:t>
            </a:r>
            <a:r>
              <a:rPr lang="en-US" dirty="0">
                <a:solidFill>
                  <a:srgbClr val="292934"/>
                </a:solidFill>
              </a:rPr>
              <a:t> </a:t>
            </a:r>
            <a:r>
              <a:rPr lang="en-US" dirty="0" err="1">
                <a:solidFill>
                  <a:srgbClr val="292934"/>
                </a:solidFill>
              </a:rPr>
              <a:t>waitEvent</a:t>
            </a:r>
            <a:r>
              <a:rPr lang="en-US" dirty="0">
                <a:solidFill>
                  <a:srgbClr val="292934"/>
                </a:solidFill>
              </a:rPr>
              <a:t> = -1;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 err="1">
                <a:solidFill>
                  <a:srgbClr val="292934"/>
                </a:solidFill>
              </a:rPr>
              <a:t>Pump_setup</a:t>
            </a:r>
            <a:r>
              <a:rPr lang="en-US" dirty="0">
                <a:solidFill>
                  <a:srgbClr val="292934"/>
                </a:solidFill>
              </a:rPr>
              <a:t>(...)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{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...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>
                <a:solidFill>
                  <a:srgbClr val="3333FF"/>
                </a:solidFill>
              </a:rPr>
              <a:t>/* create event object */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waitEvent</a:t>
            </a:r>
            <a:r>
              <a:rPr lang="en-US" dirty="0">
                <a:solidFill>
                  <a:srgbClr val="292934"/>
                </a:solidFill>
              </a:rPr>
              <a:t> = </a:t>
            </a:r>
            <a:r>
              <a:rPr lang="en-US" dirty="0" err="1">
                <a:solidFill>
                  <a:srgbClr val="292934"/>
                </a:solidFill>
              </a:rPr>
              <a:t>eventfd</a:t>
            </a:r>
            <a:r>
              <a:rPr lang="en-US" dirty="0">
                <a:solidFill>
                  <a:srgbClr val="292934"/>
                </a:solidFill>
              </a:rPr>
              <a:t>(0, 0);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okayToSignal</a:t>
            </a:r>
            <a:r>
              <a:rPr lang="en-US" dirty="0">
                <a:solidFill>
                  <a:srgbClr val="292934"/>
                </a:solidFill>
              </a:rPr>
              <a:t> = TRUE;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>
                <a:solidFill>
                  <a:srgbClr val="3333FF"/>
                </a:solidFill>
              </a:rPr>
              <a:t>/* wait here until IPC is ready */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b="1" dirty="0">
                <a:solidFill>
                  <a:srgbClr val="663300"/>
                </a:solidFill>
              </a:rPr>
              <a:t>if</a:t>
            </a:r>
            <a:r>
              <a:rPr lang="en-US" dirty="0">
                <a:solidFill>
                  <a:srgbClr val="292934"/>
                </a:solidFill>
              </a:rPr>
              <a:t> (!</a:t>
            </a:r>
            <a:r>
              <a:rPr lang="en-US" dirty="0" err="1">
                <a:solidFill>
                  <a:srgbClr val="292934"/>
                </a:solidFill>
              </a:rPr>
              <a:t>ipcReady</a:t>
            </a:r>
            <a:r>
              <a:rPr lang="en-US" dirty="0">
                <a:solidFill>
                  <a:srgbClr val="292934"/>
                </a:solidFill>
              </a:rPr>
              <a:t>) {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    read(</a:t>
            </a:r>
            <a:r>
              <a:rPr lang="en-US" dirty="0" err="1">
                <a:solidFill>
                  <a:srgbClr val="292934"/>
                </a:solidFill>
              </a:rPr>
              <a:t>waitEvent</a:t>
            </a:r>
            <a:r>
              <a:rPr lang="en-US" dirty="0">
                <a:solidFill>
                  <a:srgbClr val="292934"/>
                </a:solidFill>
              </a:rPr>
              <a:t>, ...);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}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>
                <a:solidFill>
                  <a:srgbClr val="3333FF"/>
                </a:solidFill>
              </a:rPr>
              <a:t>/* okay to create a message queue */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MessageQ_create</a:t>
            </a:r>
            <a:r>
              <a:rPr lang="en-US" dirty="0">
                <a:solidFill>
                  <a:srgbClr val="292934"/>
                </a:solidFill>
              </a:rPr>
              <a:t>(...);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}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 err="1">
                <a:solidFill>
                  <a:srgbClr val="292934"/>
                </a:solidFill>
              </a:rPr>
              <a:t>Pump_ipcIsReady</a:t>
            </a:r>
            <a:r>
              <a:rPr lang="en-US" dirty="0">
                <a:solidFill>
                  <a:srgbClr val="292934"/>
                </a:solidFill>
              </a:rPr>
              <a:t>(void)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{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ipcReady</a:t>
            </a:r>
            <a:r>
              <a:rPr lang="en-US" dirty="0">
                <a:solidFill>
                  <a:srgbClr val="292934"/>
                </a:solidFill>
              </a:rPr>
              <a:t> = TRUE;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>
                <a:solidFill>
                  <a:srgbClr val="3333FF"/>
                </a:solidFill>
              </a:rPr>
              <a:t>/* make sure if okay to signal */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b="1" dirty="0">
                <a:solidFill>
                  <a:srgbClr val="663300"/>
                </a:solidFill>
              </a:rPr>
              <a:t>if</a:t>
            </a:r>
            <a:r>
              <a:rPr lang="en-US" dirty="0">
                <a:solidFill>
                  <a:srgbClr val="292934"/>
                </a:solidFill>
              </a:rPr>
              <a:t> (</a:t>
            </a:r>
            <a:r>
              <a:rPr lang="en-US" dirty="0" err="1">
                <a:solidFill>
                  <a:srgbClr val="292934"/>
                </a:solidFill>
              </a:rPr>
              <a:t>okayToSignal</a:t>
            </a:r>
            <a:r>
              <a:rPr lang="en-US" dirty="0">
                <a:solidFill>
                  <a:srgbClr val="292934"/>
                </a:solidFill>
              </a:rPr>
              <a:t>) {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    write(</a:t>
            </a:r>
            <a:r>
              <a:rPr lang="en-US" dirty="0" err="1">
                <a:solidFill>
                  <a:srgbClr val="292934"/>
                </a:solidFill>
              </a:rPr>
              <a:t>waitEvent</a:t>
            </a:r>
            <a:r>
              <a:rPr lang="en-US" dirty="0">
                <a:solidFill>
                  <a:srgbClr val="292934"/>
                </a:solidFill>
              </a:rPr>
              <a:t>, ...);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}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}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876800" y="1143000"/>
            <a:ext cx="646331" cy="246221"/>
          </a:xfrm>
        </p:spPr>
        <p:txBody>
          <a:bodyPr/>
          <a:lstStyle/>
          <a:p>
            <a:r>
              <a:rPr lang="en-US" dirty="0" err="1" smtClean="0"/>
              <a:t>Pump.c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#include “</a:t>
            </a:r>
            <a:r>
              <a:rPr lang="en-US" dirty="0" err="1">
                <a:solidFill>
                  <a:srgbClr val="292934"/>
                </a:solidFill>
              </a:rPr>
              <a:t>Pump.h</a:t>
            </a:r>
            <a:r>
              <a:rPr lang="en-US" dirty="0">
                <a:solidFill>
                  <a:srgbClr val="292934"/>
                </a:solidFill>
              </a:rPr>
              <a:t>”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 err="1">
                <a:solidFill>
                  <a:srgbClr val="292934"/>
                </a:solidFill>
              </a:rPr>
              <a:t>Control_Setup</a:t>
            </a:r>
            <a:r>
              <a:rPr lang="en-US" dirty="0">
                <a:solidFill>
                  <a:srgbClr val="292934"/>
                </a:solidFill>
              </a:rPr>
              <a:t>(...)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{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...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>
                <a:solidFill>
                  <a:srgbClr val="3333FF"/>
                </a:solidFill>
              </a:rPr>
              <a:t>/* initialize IPC */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Ipc_transportConfig</a:t>
            </a:r>
            <a:r>
              <a:rPr lang="en-US" dirty="0">
                <a:solidFill>
                  <a:srgbClr val="292934"/>
                </a:solidFill>
              </a:rPr>
              <a:t>(...);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Ipc_start</a:t>
            </a:r>
            <a:r>
              <a:rPr lang="en-US" dirty="0">
                <a:solidFill>
                  <a:srgbClr val="292934"/>
                </a:solidFill>
              </a:rPr>
              <a:t>();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>
                <a:solidFill>
                  <a:srgbClr val="3333FF"/>
                </a:solidFill>
              </a:rPr>
              <a:t>/* setup the transport module */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TransportPMQ_setup</a:t>
            </a:r>
            <a:r>
              <a:rPr lang="en-US" dirty="0">
                <a:solidFill>
                  <a:srgbClr val="292934"/>
                </a:solidFill>
              </a:rPr>
              <a:t>();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MessageQ_registerTransportId</a:t>
            </a:r>
            <a:r>
              <a:rPr lang="en-US" dirty="0">
                <a:solidFill>
                  <a:srgbClr val="292934"/>
                </a:solidFill>
              </a:rPr>
              <a:t>(...);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>
                <a:solidFill>
                  <a:srgbClr val="3333FF"/>
                </a:solidFill>
              </a:rPr>
              <a:t>/* inform pump module that IPC is ready */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Pump_ipcIsReady</a:t>
            </a:r>
            <a:r>
              <a:rPr lang="en-US" dirty="0">
                <a:solidFill>
                  <a:srgbClr val="292934"/>
                </a:solidFill>
              </a:rPr>
              <a:t>();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>
              <a:solidFill>
                <a:srgbClr val="292934"/>
              </a:solidFill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3333FF"/>
                </a:solidFill>
              </a:rPr>
              <a:t>    /* create a message queue */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    </a:t>
            </a:r>
            <a:r>
              <a:rPr lang="en-US" dirty="0" err="1">
                <a:solidFill>
                  <a:srgbClr val="292934"/>
                </a:solidFill>
              </a:rPr>
              <a:t>MessageQ_create</a:t>
            </a:r>
            <a:r>
              <a:rPr lang="en-US" dirty="0">
                <a:solidFill>
                  <a:srgbClr val="292934"/>
                </a:solidFill>
              </a:rPr>
              <a:t>(...);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en-US" dirty="0">
                <a:solidFill>
                  <a:srgbClr val="292934"/>
                </a:solidFill>
              </a:rPr>
              <a:t>}</a:t>
            </a:r>
          </a:p>
          <a:p>
            <a:pPr lvl="0">
              <a:spcBef>
                <a:spcPts val="0"/>
              </a:spcBef>
              <a:buClrTx/>
              <a:buSzTx/>
            </a:pPr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7200" y="1143000"/>
            <a:ext cx="877163" cy="246221"/>
          </a:xfrm>
        </p:spPr>
        <p:txBody>
          <a:bodyPr/>
          <a:lstStyle/>
          <a:p>
            <a:r>
              <a:rPr lang="en-US" dirty="0" err="1" smtClean="0"/>
              <a:t>Control.c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Point – synchronizing startup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038600" y="1447800"/>
            <a:ext cx="169278" cy="1692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458200" y="1447800"/>
            <a:ext cx="169278" cy="1692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274849" y="4107691"/>
            <a:ext cx="2631688" cy="615649"/>
          </a:xfrm>
          <a:custGeom>
            <a:avLst/>
            <a:gdLst>
              <a:gd name="connsiteX0" fmla="*/ 0 w 2631688"/>
              <a:gd name="connsiteY0" fmla="*/ 54366 h 690640"/>
              <a:gd name="connsiteX1" fmla="*/ 669073 w 2631688"/>
              <a:gd name="connsiteY1" fmla="*/ 54366 h 690640"/>
              <a:gd name="connsiteX2" fmla="*/ 1880839 w 2631688"/>
              <a:gd name="connsiteY2" fmla="*/ 619361 h 690640"/>
              <a:gd name="connsiteX3" fmla="*/ 2631688 w 2631688"/>
              <a:gd name="connsiteY3" fmla="*/ 663966 h 690640"/>
              <a:gd name="connsiteX0" fmla="*/ 0 w 2631688"/>
              <a:gd name="connsiteY0" fmla="*/ 54366 h 682119"/>
              <a:gd name="connsiteX1" fmla="*/ 669073 w 2631688"/>
              <a:gd name="connsiteY1" fmla="*/ 54366 h 682119"/>
              <a:gd name="connsiteX2" fmla="*/ 1880839 w 2631688"/>
              <a:gd name="connsiteY2" fmla="*/ 619361 h 682119"/>
              <a:gd name="connsiteX3" fmla="*/ 2631688 w 2631688"/>
              <a:gd name="connsiteY3" fmla="*/ 663966 h 682119"/>
              <a:gd name="connsiteX0" fmla="*/ 0 w 2631688"/>
              <a:gd name="connsiteY0" fmla="*/ 54366 h 674500"/>
              <a:gd name="connsiteX1" fmla="*/ 669073 w 2631688"/>
              <a:gd name="connsiteY1" fmla="*/ 54366 h 674500"/>
              <a:gd name="connsiteX2" fmla="*/ 1880839 w 2631688"/>
              <a:gd name="connsiteY2" fmla="*/ 619361 h 674500"/>
              <a:gd name="connsiteX3" fmla="*/ 2631688 w 2631688"/>
              <a:gd name="connsiteY3" fmla="*/ 663966 h 674500"/>
              <a:gd name="connsiteX0" fmla="*/ 0 w 2631688"/>
              <a:gd name="connsiteY0" fmla="*/ 47115 h 656715"/>
              <a:gd name="connsiteX1" fmla="*/ 669073 w 2631688"/>
              <a:gd name="connsiteY1" fmla="*/ 47115 h 656715"/>
              <a:gd name="connsiteX2" fmla="*/ 1821366 w 2631688"/>
              <a:gd name="connsiteY2" fmla="*/ 508032 h 656715"/>
              <a:gd name="connsiteX3" fmla="*/ 2631688 w 2631688"/>
              <a:gd name="connsiteY3" fmla="*/ 656715 h 656715"/>
              <a:gd name="connsiteX0" fmla="*/ 0 w 2631688"/>
              <a:gd name="connsiteY0" fmla="*/ 47115 h 656715"/>
              <a:gd name="connsiteX1" fmla="*/ 669073 w 2631688"/>
              <a:gd name="connsiteY1" fmla="*/ 47115 h 656715"/>
              <a:gd name="connsiteX2" fmla="*/ 1821366 w 2631688"/>
              <a:gd name="connsiteY2" fmla="*/ 508032 h 656715"/>
              <a:gd name="connsiteX3" fmla="*/ 2631688 w 2631688"/>
              <a:gd name="connsiteY3" fmla="*/ 656715 h 656715"/>
              <a:gd name="connsiteX0" fmla="*/ 0 w 2631688"/>
              <a:gd name="connsiteY0" fmla="*/ 47115 h 659663"/>
              <a:gd name="connsiteX1" fmla="*/ 669073 w 2631688"/>
              <a:gd name="connsiteY1" fmla="*/ 47115 h 659663"/>
              <a:gd name="connsiteX2" fmla="*/ 1821366 w 2631688"/>
              <a:gd name="connsiteY2" fmla="*/ 508032 h 659663"/>
              <a:gd name="connsiteX3" fmla="*/ 2631688 w 2631688"/>
              <a:gd name="connsiteY3" fmla="*/ 656715 h 659663"/>
              <a:gd name="connsiteX0" fmla="*/ 0 w 2631688"/>
              <a:gd name="connsiteY0" fmla="*/ 40342 h 652890"/>
              <a:gd name="connsiteX1" fmla="*/ 669073 w 2631688"/>
              <a:gd name="connsiteY1" fmla="*/ 40342 h 652890"/>
              <a:gd name="connsiteX2" fmla="*/ 1821366 w 2631688"/>
              <a:gd name="connsiteY2" fmla="*/ 501259 h 652890"/>
              <a:gd name="connsiteX3" fmla="*/ 2631688 w 2631688"/>
              <a:gd name="connsiteY3" fmla="*/ 649942 h 652890"/>
              <a:gd name="connsiteX0" fmla="*/ 0 w 2631688"/>
              <a:gd name="connsiteY0" fmla="*/ 34700 h 647248"/>
              <a:gd name="connsiteX1" fmla="*/ 669073 w 2631688"/>
              <a:gd name="connsiteY1" fmla="*/ 34700 h 647248"/>
              <a:gd name="connsiteX2" fmla="*/ 1821366 w 2631688"/>
              <a:gd name="connsiteY2" fmla="*/ 495617 h 647248"/>
              <a:gd name="connsiteX3" fmla="*/ 2631688 w 2631688"/>
              <a:gd name="connsiteY3" fmla="*/ 644300 h 647248"/>
              <a:gd name="connsiteX0" fmla="*/ 0 w 2631688"/>
              <a:gd name="connsiteY0" fmla="*/ 11036 h 622096"/>
              <a:gd name="connsiteX1" fmla="*/ 669073 w 2631688"/>
              <a:gd name="connsiteY1" fmla="*/ 11036 h 622096"/>
              <a:gd name="connsiteX2" fmla="*/ 944136 w 2631688"/>
              <a:gd name="connsiteY2" fmla="*/ 152285 h 622096"/>
              <a:gd name="connsiteX3" fmla="*/ 1821366 w 2631688"/>
              <a:gd name="connsiteY3" fmla="*/ 471953 h 622096"/>
              <a:gd name="connsiteX4" fmla="*/ 2631688 w 2631688"/>
              <a:gd name="connsiteY4" fmla="*/ 620636 h 622096"/>
              <a:gd name="connsiteX0" fmla="*/ 0 w 2631688"/>
              <a:gd name="connsiteY0" fmla="*/ 0 h 611060"/>
              <a:gd name="connsiteX1" fmla="*/ 944136 w 2631688"/>
              <a:gd name="connsiteY1" fmla="*/ 141249 h 611060"/>
              <a:gd name="connsiteX2" fmla="*/ 1821366 w 2631688"/>
              <a:gd name="connsiteY2" fmla="*/ 460917 h 611060"/>
              <a:gd name="connsiteX3" fmla="*/ 2631688 w 2631688"/>
              <a:gd name="connsiteY3" fmla="*/ 609600 h 611060"/>
              <a:gd name="connsiteX0" fmla="*/ 0 w 2631688"/>
              <a:gd name="connsiteY0" fmla="*/ 0 h 611156"/>
              <a:gd name="connsiteX1" fmla="*/ 884662 w 2631688"/>
              <a:gd name="connsiteY1" fmla="*/ 104079 h 611156"/>
              <a:gd name="connsiteX2" fmla="*/ 1821366 w 2631688"/>
              <a:gd name="connsiteY2" fmla="*/ 460917 h 611156"/>
              <a:gd name="connsiteX3" fmla="*/ 2631688 w 2631688"/>
              <a:gd name="connsiteY3" fmla="*/ 609600 h 611156"/>
              <a:gd name="connsiteX0" fmla="*/ 0 w 2631688"/>
              <a:gd name="connsiteY0" fmla="*/ 0 h 611220"/>
              <a:gd name="connsiteX1" fmla="*/ 899531 w 2631688"/>
              <a:gd name="connsiteY1" fmla="*/ 81776 h 611220"/>
              <a:gd name="connsiteX2" fmla="*/ 1821366 w 2631688"/>
              <a:gd name="connsiteY2" fmla="*/ 460917 h 611220"/>
              <a:gd name="connsiteX3" fmla="*/ 2631688 w 2631688"/>
              <a:gd name="connsiteY3" fmla="*/ 609600 h 611220"/>
              <a:gd name="connsiteX0" fmla="*/ 0 w 2631688"/>
              <a:gd name="connsiteY0" fmla="*/ 0 h 612258"/>
              <a:gd name="connsiteX1" fmla="*/ 899531 w 2631688"/>
              <a:gd name="connsiteY1" fmla="*/ 81776 h 612258"/>
              <a:gd name="connsiteX2" fmla="*/ 1821366 w 2631688"/>
              <a:gd name="connsiteY2" fmla="*/ 460917 h 612258"/>
              <a:gd name="connsiteX3" fmla="*/ 2631688 w 2631688"/>
              <a:gd name="connsiteY3" fmla="*/ 609600 h 612258"/>
              <a:gd name="connsiteX0" fmla="*/ 0 w 2631688"/>
              <a:gd name="connsiteY0" fmla="*/ 0 h 612258"/>
              <a:gd name="connsiteX1" fmla="*/ 899531 w 2631688"/>
              <a:gd name="connsiteY1" fmla="*/ 81776 h 612258"/>
              <a:gd name="connsiteX2" fmla="*/ 1821366 w 2631688"/>
              <a:gd name="connsiteY2" fmla="*/ 460917 h 612258"/>
              <a:gd name="connsiteX3" fmla="*/ 2631688 w 2631688"/>
              <a:gd name="connsiteY3" fmla="*/ 609600 h 612258"/>
              <a:gd name="connsiteX0" fmla="*/ 0 w 2631688"/>
              <a:gd name="connsiteY0" fmla="*/ 0 h 612258"/>
              <a:gd name="connsiteX1" fmla="*/ 899531 w 2631688"/>
              <a:gd name="connsiteY1" fmla="*/ 81776 h 612258"/>
              <a:gd name="connsiteX2" fmla="*/ 1821366 w 2631688"/>
              <a:gd name="connsiteY2" fmla="*/ 460917 h 612258"/>
              <a:gd name="connsiteX3" fmla="*/ 2631688 w 2631688"/>
              <a:gd name="connsiteY3" fmla="*/ 609600 h 612258"/>
              <a:gd name="connsiteX0" fmla="*/ 0 w 2631688"/>
              <a:gd name="connsiteY0" fmla="*/ 0 h 612258"/>
              <a:gd name="connsiteX1" fmla="*/ 899531 w 2631688"/>
              <a:gd name="connsiteY1" fmla="*/ 81776 h 612258"/>
              <a:gd name="connsiteX2" fmla="*/ 1821366 w 2631688"/>
              <a:gd name="connsiteY2" fmla="*/ 460917 h 612258"/>
              <a:gd name="connsiteX3" fmla="*/ 2631688 w 2631688"/>
              <a:gd name="connsiteY3" fmla="*/ 609600 h 612258"/>
              <a:gd name="connsiteX0" fmla="*/ 0 w 2631688"/>
              <a:gd name="connsiteY0" fmla="*/ 0 h 612258"/>
              <a:gd name="connsiteX1" fmla="*/ 899531 w 2631688"/>
              <a:gd name="connsiteY1" fmla="*/ 81776 h 612258"/>
              <a:gd name="connsiteX2" fmla="*/ 1821366 w 2631688"/>
              <a:gd name="connsiteY2" fmla="*/ 460917 h 612258"/>
              <a:gd name="connsiteX3" fmla="*/ 2631688 w 2631688"/>
              <a:gd name="connsiteY3" fmla="*/ 609600 h 612258"/>
              <a:gd name="connsiteX0" fmla="*/ 0 w 2631688"/>
              <a:gd name="connsiteY0" fmla="*/ 0 h 612258"/>
              <a:gd name="connsiteX1" fmla="*/ 899531 w 2631688"/>
              <a:gd name="connsiteY1" fmla="*/ 81776 h 612258"/>
              <a:gd name="connsiteX2" fmla="*/ 1821366 w 2631688"/>
              <a:gd name="connsiteY2" fmla="*/ 460917 h 612258"/>
              <a:gd name="connsiteX3" fmla="*/ 2631688 w 2631688"/>
              <a:gd name="connsiteY3" fmla="*/ 609600 h 612258"/>
              <a:gd name="connsiteX0" fmla="*/ 0 w 2631688"/>
              <a:gd name="connsiteY0" fmla="*/ 0 h 612258"/>
              <a:gd name="connsiteX1" fmla="*/ 899531 w 2631688"/>
              <a:gd name="connsiteY1" fmla="*/ 81776 h 612258"/>
              <a:gd name="connsiteX2" fmla="*/ 1821366 w 2631688"/>
              <a:gd name="connsiteY2" fmla="*/ 460917 h 612258"/>
              <a:gd name="connsiteX3" fmla="*/ 2631688 w 2631688"/>
              <a:gd name="connsiteY3" fmla="*/ 609600 h 612258"/>
              <a:gd name="connsiteX0" fmla="*/ 0 w 2631688"/>
              <a:gd name="connsiteY0" fmla="*/ 0 h 612258"/>
              <a:gd name="connsiteX1" fmla="*/ 899531 w 2631688"/>
              <a:gd name="connsiteY1" fmla="*/ 81776 h 612258"/>
              <a:gd name="connsiteX2" fmla="*/ 1821366 w 2631688"/>
              <a:gd name="connsiteY2" fmla="*/ 460917 h 612258"/>
              <a:gd name="connsiteX3" fmla="*/ 2631688 w 2631688"/>
              <a:gd name="connsiteY3" fmla="*/ 609600 h 612258"/>
              <a:gd name="connsiteX0" fmla="*/ 0 w 2631688"/>
              <a:gd name="connsiteY0" fmla="*/ 3391 h 615649"/>
              <a:gd name="connsiteX1" fmla="*/ 899531 w 2631688"/>
              <a:gd name="connsiteY1" fmla="*/ 85167 h 615649"/>
              <a:gd name="connsiteX2" fmla="*/ 1821366 w 2631688"/>
              <a:gd name="connsiteY2" fmla="*/ 464308 h 615649"/>
              <a:gd name="connsiteX3" fmla="*/ 2631688 w 2631688"/>
              <a:gd name="connsiteY3" fmla="*/ 612991 h 61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1688" h="615649">
                <a:moveTo>
                  <a:pt x="0" y="3391"/>
                </a:moveTo>
                <a:cubicBezTo>
                  <a:pt x="271036" y="-4353"/>
                  <a:pt x="588535" y="-6520"/>
                  <a:pt x="899531" y="85167"/>
                </a:cubicBezTo>
                <a:cubicBezTo>
                  <a:pt x="1210527" y="176854"/>
                  <a:pt x="1532673" y="339167"/>
                  <a:pt x="1821366" y="464308"/>
                </a:cubicBezTo>
                <a:cubicBezTo>
                  <a:pt x="2110059" y="589449"/>
                  <a:pt x="2315738" y="626620"/>
                  <a:pt x="2631688" y="612991"/>
                </a:cubicBezTo>
              </a:path>
            </a:pathLst>
          </a:custGeom>
          <a:ln w="127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8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DSP Loading</a:t>
            </a:r>
          </a:p>
          <a:p>
            <a:pPr lvl="1"/>
            <a:r>
              <a:rPr lang="en-US" dirty="0" smtClean="0"/>
              <a:t>Fixed load order</a:t>
            </a:r>
          </a:p>
          <a:p>
            <a:pPr lvl="1"/>
            <a:r>
              <a:rPr lang="en-US" dirty="0" smtClean="0"/>
              <a:t>Load in any order – new support</a:t>
            </a:r>
          </a:p>
          <a:p>
            <a:r>
              <a:rPr lang="en-US" dirty="0"/>
              <a:t>The data graph</a:t>
            </a:r>
          </a:p>
          <a:p>
            <a:pPr lvl="1"/>
            <a:r>
              <a:rPr lang="en-US" dirty="0"/>
              <a:t>Nodes and </a:t>
            </a:r>
            <a:r>
              <a:rPr lang="en-US" dirty="0" smtClean="0"/>
              <a:t>connections</a:t>
            </a:r>
          </a:p>
          <a:p>
            <a:pPr lvl="1"/>
            <a:r>
              <a:rPr lang="en-US" dirty="0" smtClean="0"/>
              <a:t>Demo</a:t>
            </a:r>
            <a:endParaRPr lang="en-US" dirty="0"/>
          </a:p>
          <a:p>
            <a:r>
              <a:rPr lang="en-US" dirty="0" smtClean="0"/>
              <a:t>IPC </a:t>
            </a:r>
            <a:r>
              <a:rPr lang="en-US" dirty="0"/>
              <a:t>Attach</a:t>
            </a:r>
          </a:p>
          <a:p>
            <a:pPr lvl="1"/>
            <a:r>
              <a:rPr lang="en-US" dirty="0"/>
              <a:t>IPC Attach Modes</a:t>
            </a:r>
          </a:p>
          <a:p>
            <a:pPr lvl="1"/>
            <a:r>
              <a:rPr lang="en-US" dirty="0"/>
              <a:t>Rules for </a:t>
            </a:r>
            <a:r>
              <a:rPr lang="en-US" dirty="0" smtClean="0"/>
              <a:t>attaching</a:t>
            </a:r>
          </a:p>
          <a:p>
            <a:pPr lvl="1"/>
            <a:r>
              <a:rPr lang="en-US" dirty="0" smtClean="0"/>
              <a:t>Attach examples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886200" y="6531864"/>
            <a:ext cx="4114800" cy="329184"/>
          </a:xfrm>
        </p:spPr>
        <p:txBody>
          <a:bodyPr/>
          <a:lstStyle/>
          <a:p>
            <a:r>
              <a:rPr lang="en-US" smtClean="0"/>
              <a:t>IPC Example ex46_graph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6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This solution is still fallible.</a:t>
            </a:r>
            <a:endParaRPr lang="en-US" sz="2000" dirty="0"/>
          </a:p>
          <a:p>
            <a:r>
              <a:rPr lang="en-US" sz="2000" dirty="0" smtClean="0"/>
              <a:t>If the control thread fails the initialization phase, the pump thread would wait forever on the synchronization object.</a:t>
            </a:r>
          </a:p>
          <a:p>
            <a:r>
              <a:rPr lang="en-US" sz="2000" dirty="0" smtClean="0"/>
              <a:t>It is the control thread’s responsibility to abort the pump thread.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30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Point – synchronizing startup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48400" y="19812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200" dirty="0" smtClean="0"/>
              <a:t>create threads</a:t>
            </a:r>
            <a:endParaRPr lang="en-US" sz="1200" dirty="0"/>
          </a:p>
        </p:txBody>
      </p:sp>
      <p:sp>
        <p:nvSpPr>
          <p:cNvPr id="12" name="Rounded Rectangle 11"/>
          <p:cNvSpPr/>
          <p:nvPr/>
        </p:nvSpPr>
        <p:spPr>
          <a:xfrm>
            <a:off x="6248400" y="14478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Start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7010400" y="26670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200" dirty="0" smtClean="0"/>
              <a:t>initialization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5486400" y="34429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00" dirty="0" smtClean="0"/>
              <a:t>signal failure</a:t>
            </a:r>
            <a:endParaRPr lang="en-US" sz="1000" dirty="0"/>
          </a:p>
        </p:txBody>
      </p:sp>
      <p:cxnSp>
        <p:nvCxnSpPr>
          <p:cNvPr id="18" name="Straight Arrow Connector 17"/>
          <p:cNvCxnSpPr>
            <a:stCxn id="12" idx="2"/>
            <a:endCxn id="8" idx="0"/>
          </p:cNvCxnSpPr>
          <p:nvPr/>
        </p:nvCxnSpPr>
        <p:spPr>
          <a:xfrm>
            <a:off x="6858000" y="1722120"/>
            <a:ext cx="0" cy="2590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400800" y="2324100"/>
            <a:ext cx="914400" cy="38100"/>
            <a:chOff x="6400800" y="2324100"/>
            <a:chExt cx="914400" cy="381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400800" y="23241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400800" y="23622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Elbow Connector 25"/>
          <p:cNvCxnSpPr>
            <a:stCxn id="33" idx="2"/>
            <a:endCxn id="47" idx="0"/>
          </p:cNvCxnSpPr>
          <p:nvPr/>
        </p:nvCxnSpPr>
        <p:spPr>
          <a:xfrm rot="5400000">
            <a:off x="6191250" y="2266950"/>
            <a:ext cx="304800" cy="4953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 hidden="1"/>
          <p:cNvSpPr/>
          <p:nvPr/>
        </p:nvSpPr>
        <p:spPr>
          <a:xfrm>
            <a:off x="6553200" y="22860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 hidden="1"/>
          <p:cNvSpPr/>
          <p:nvPr/>
        </p:nvSpPr>
        <p:spPr>
          <a:xfrm>
            <a:off x="7086600" y="22860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Elbow Connector 37"/>
          <p:cNvCxnSpPr>
            <a:stCxn id="37" idx="2"/>
            <a:endCxn id="13" idx="0"/>
          </p:cNvCxnSpPr>
          <p:nvPr/>
        </p:nvCxnSpPr>
        <p:spPr>
          <a:xfrm rot="16200000" flipH="1">
            <a:off x="7219950" y="2266950"/>
            <a:ext cx="304800" cy="4953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47" idx="2"/>
            <a:endCxn id="15" idx="0"/>
          </p:cNvCxnSpPr>
          <p:nvPr/>
        </p:nvCxnSpPr>
        <p:spPr>
          <a:xfrm>
            <a:off x="6096000" y="3124200"/>
            <a:ext cx="0" cy="318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7239000" y="3429000"/>
            <a:ext cx="762000" cy="304800"/>
            <a:chOff x="7239000" y="3581400"/>
            <a:chExt cx="762000" cy="304800"/>
          </a:xfrm>
        </p:grpSpPr>
        <p:sp>
          <p:nvSpPr>
            <p:cNvPr id="59" name="Rectangle 58"/>
            <p:cNvSpPr/>
            <p:nvPr/>
          </p:nvSpPr>
          <p:spPr>
            <a:xfrm>
              <a:off x="7239000" y="3657600"/>
              <a:ext cx="762000" cy="152400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hade val="86000"/>
                    <a:satMod val="140000"/>
                    <a:alpha val="95000"/>
                  </a:schemeClr>
                </a:gs>
                <a:gs pos="45000">
                  <a:schemeClr val="dk1">
                    <a:tint val="48000"/>
                    <a:satMod val="150000"/>
                    <a:lumMod val="95000"/>
                    <a:lumOff val="5000"/>
                  </a:schemeClr>
                </a:gs>
                <a:gs pos="100000">
                  <a:schemeClr val="dk1">
                    <a:tint val="28000"/>
                    <a:satMod val="160000"/>
                  </a:schemeClr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8001000" y="3581400"/>
              <a:ext cx="0" cy="30480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Connector 71"/>
          <p:cNvCxnSpPr>
            <a:stCxn id="59" idx="1"/>
            <a:endCxn id="15" idx="3"/>
          </p:cNvCxnSpPr>
          <p:nvPr/>
        </p:nvCxnSpPr>
        <p:spPr>
          <a:xfrm flipH="1">
            <a:off x="6705600" y="35814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3" idx="2"/>
            <a:endCxn id="59" idx="0"/>
          </p:cNvCxnSpPr>
          <p:nvPr/>
        </p:nvCxnSpPr>
        <p:spPr>
          <a:xfrm>
            <a:off x="7620000" y="2943999"/>
            <a:ext cx="0" cy="561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5486400" y="40386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Abort</a:t>
            </a:r>
            <a:endParaRPr lang="en-US" sz="1200" dirty="0"/>
          </a:p>
        </p:txBody>
      </p:sp>
      <p:cxnSp>
        <p:nvCxnSpPr>
          <p:cNvPr id="55" name="Straight Arrow Connector 54"/>
          <p:cNvCxnSpPr>
            <a:stCxn id="15" idx="2"/>
            <a:endCxn id="54" idx="0"/>
          </p:cNvCxnSpPr>
          <p:nvPr/>
        </p:nvCxnSpPr>
        <p:spPr>
          <a:xfrm>
            <a:off x="6096000" y="3719899"/>
            <a:ext cx="0" cy="3187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7010400" y="40386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Abort</a:t>
            </a:r>
            <a:endParaRPr lang="en-US" sz="1200" dirty="0"/>
          </a:p>
        </p:txBody>
      </p:sp>
      <p:cxnSp>
        <p:nvCxnSpPr>
          <p:cNvPr id="60" name="Straight Arrow Connector 59"/>
          <p:cNvCxnSpPr>
            <a:stCxn id="59" idx="2"/>
            <a:endCxn id="58" idx="0"/>
          </p:cNvCxnSpPr>
          <p:nvPr/>
        </p:nvCxnSpPr>
        <p:spPr>
          <a:xfrm>
            <a:off x="7620000" y="3657600"/>
            <a:ext cx="0" cy="381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Diamond 46"/>
          <p:cNvSpPr/>
          <p:nvPr/>
        </p:nvSpPr>
        <p:spPr>
          <a:xfrm>
            <a:off x="5486400" y="2667000"/>
            <a:ext cx="1219200" cy="457200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r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 smtClean="0"/>
              <a:t>init</a:t>
            </a:r>
            <a:r>
              <a:rPr lang="en-US" sz="1000" dirty="0" smtClean="0"/>
              <a:t> failed?</a:t>
            </a:r>
            <a:endParaRPr lang="en-US" sz="1000" dirty="0">
              <a:solidFill>
                <a:schemeClr val="dk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06420" y="3124200"/>
            <a:ext cx="291106" cy="153888"/>
          </a:xfrm>
          <a:prstGeom prst="rect">
            <a:avLst/>
          </a:prstGeom>
          <a:noFill/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000" dirty="0" smtClean="0"/>
              <a:t>yes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697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control thread will stop IPC.</a:t>
            </a:r>
          </a:p>
          <a:p>
            <a:r>
              <a:rPr lang="en-US" sz="2000" dirty="0" smtClean="0"/>
              <a:t>The control thread must wait until the pump thread is finished using IPC.</a:t>
            </a:r>
          </a:p>
          <a:p>
            <a:r>
              <a:rPr lang="en-US" sz="2000" dirty="0" smtClean="0"/>
              <a:t>The control thread will busy-wait.</a:t>
            </a:r>
          </a:p>
          <a:p>
            <a:pPr lvl="1"/>
            <a:r>
              <a:rPr lang="en-US" sz="1600" dirty="0" smtClean="0"/>
              <a:t>This avoids circular dependency.</a:t>
            </a:r>
          </a:p>
          <a:p>
            <a:pPr lvl="1"/>
            <a:r>
              <a:rPr lang="en-US" sz="1600" dirty="0" smtClean="0"/>
              <a:t>Avoids race with pump thread initialization timing.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31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Focus Point – synchronizing shutdown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248400" y="14478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Start</a:t>
            </a:r>
            <a:endParaRPr lang="en-US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6400800" y="1790700"/>
            <a:ext cx="914400" cy="38100"/>
            <a:chOff x="6400800" y="2324100"/>
            <a:chExt cx="914400" cy="381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6400800" y="23241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400800" y="23622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Elbow Connector 9"/>
          <p:cNvCxnSpPr>
            <a:stCxn id="36" idx="2"/>
            <a:endCxn id="12" idx="0"/>
          </p:cNvCxnSpPr>
          <p:nvPr/>
        </p:nvCxnSpPr>
        <p:spPr>
          <a:xfrm rot="5400000">
            <a:off x="6191250" y="1733550"/>
            <a:ext cx="304800" cy="4953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40" idx="2"/>
            <a:endCxn id="13" idx="0"/>
          </p:cNvCxnSpPr>
          <p:nvPr/>
        </p:nvCxnSpPr>
        <p:spPr>
          <a:xfrm rot="16200000" flipH="1">
            <a:off x="7221855" y="1735455"/>
            <a:ext cx="300990" cy="4953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486400" y="21336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00" dirty="0" err="1" smtClean="0"/>
              <a:t>MessageQ_delete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7010400" y="21336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00" dirty="0" err="1" smtClean="0"/>
              <a:t>MessageQ_delete</a:t>
            </a:r>
            <a:endParaRPr lang="en-US" sz="1000" dirty="0"/>
          </a:p>
        </p:txBody>
      </p:sp>
      <p:sp>
        <p:nvSpPr>
          <p:cNvPr id="14" name="Diamond 13"/>
          <p:cNvSpPr/>
          <p:nvPr/>
        </p:nvSpPr>
        <p:spPr>
          <a:xfrm>
            <a:off x="5486400" y="2819400"/>
            <a:ext cx="1219200" cy="457200"/>
          </a:xfrm>
          <a:prstGeom prst="diamon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rIns="0" rtlCol="0" anchor="ctr">
            <a:noAutofit/>
          </a:bodyPr>
          <a:lstStyle/>
          <a:p>
            <a:pPr algn="ctr"/>
            <a:r>
              <a:rPr lang="en-US" sz="1000" dirty="0" err="1" smtClean="0"/>
              <a:t>Pump_ipcDone</a:t>
            </a:r>
            <a:r>
              <a:rPr lang="en-US" sz="1000" dirty="0" smtClean="0"/>
              <a:t>()</a:t>
            </a:r>
            <a:endParaRPr lang="en-US" sz="1000" dirty="0">
              <a:solidFill>
                <a:schemeClr val="dk1"/>
              </a:solidFill>
            </a:endParaRPr>
          </a:p>
        </p:txBody>
      </p:sp>
      <p:cxnSp>
        <p:nvCxnSpPr>
          <p:cNvPr id="16" name="Straight Arrow Connector 15"/>
          <p:cNvCxnSpPr>
            <a:stCxn id="12" idx="2"/>
            <a:endCxn id="14" idx="0"/>
          </p:cNvCxnSpPr>
          <p:nvPr/>
        </p:nvCxnSpPr>
        <p:spPr>
          <a:xfrm>
            <a:off x="6096000" y="2410599"/>
            <a:ext cx="0" cy="408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486400" y="36576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200" dirty="0" smtClean="0"/>
              <a:t>IPC shutdown</a:t>
            </a:r>
            <a:endParaRPr lang="en-US" sz="1200" dirty="0"/>
          </a:p>
        </p:txBody>
      </p:sp>
      <p:cxnSp>
        <p:nvCxnSpPr>
          <p:cNvPr id="27" name="Straight Arrow Connector 26"/>
          <p:cNvCxnSpPr>
            <a:stCxn id="14" idx="2"/>
            <a:endCxn id="26" idx="0"/>
          </p:cNvCxnSpPr>
          <p:nvPr/>
        </p:nvCxnSpPr>
        <p:spPr>
          <a:xfrm>
            <a:off x="6096000" y="3276600"/>
            <a:ext cx="0" cy="381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010400" y="2895600"/>
            <a:ext cx="12192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rIns="91440" rtlCol="0" anchor="ctr">
            <a:noAutofit/>
          </a:bodyPr>
          <a:lstStyle/>
          <a:p>
            <a:pPr algn="ctr"/>
            <a:r>
              <a:rPr lang="en-US" sz="1000" dirty="0" err="1" smtClean="0"/>
              <a:t>ipcDone</a:t>
            </a:r>
            <a:r>
              <a:rPr lang="en-US" sz="1000" dirty="0" smtClean="0"/>
              <a:t> = TRUE</a:t>
            </a:r>
            <a:endParaRPr lang="en-US" sz="1000" dirty="0"/>
          </a:p>
        </p:txBody>
      </p:sp>
      <p:sp>
        <p:nvSpPr>
          <p:cNvPr id="31" name="Rectangle 30" hidden="1"/>
          <p:cNvSpPr/>
          <p:nvPr/>
        </p:nvSpPr>
        <p:spPr>
          <a:xfrm>
            <a:off x="6096000" y="25908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Elbow Connector 32"/>
          <p:cNvCxnSpPr>
            <a:stCxn id="14" idx="1"/>
            <a:endCxn id="31" idx="1"/>
          </p:cNvCxnSpPr>
          <p:nvPr/>
        </p:nvCxnSpPr>
        <p:spPr>
          <a:xfrm rot="10800000" flipH="1">
            <a:off x="5486400" y="2628900"/>
            <a:ext cx="609600" cy="419100"/>
          </a:xfrm>
          <a:prstGeom prst="bentConnector3">
            <a:avLst>
              <a:gd name="adj1" fmla="val -5024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188883" y="2894112"/>
            <a:ext cx="361638" cy="153888"/>
          </a:xfrm>
          <a:prstGeom prst="rect">
            <a:avLst/>
          </a:prstGeom>
          <a:noFill/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000" dirty="0" smtClean="0"/>
              <a:t>false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085580" y="3275112"/>
            <a:ext cx="311945" cy="153888"/>
          </a:xfrm>
          <a:prstGeom prst="rect">
            <a:avLst/>
          </a:prstGeom>
          <a:noFill/>
        </p:spPr>
        <p:txBody>
          <a:bodyPr wrap="none" lIns="45720" tIns="0" rIns="45720" bIns="0" rtlCol="0">
            <a:spAutoFit/>
          </a:bodyPr>
          <a:lstStyle/>
          <a:p>
            <a:pPr algn="ctr"/>
            <a:r>
              <a:rPr lang="en-US" sz="1000" dirty="0" smtClean="0"/>
              <a:t>true</a:t>
            </a:r>
            <a:endParaRPr lang="en-US" sz="1000" dirty="0"/>
          </a:p>
        </p:txBody>
      </p:sp>
      <p:sp>
        <p:nvSpPr>
          <p:cNvPr id="36" name="Rectangle 35" hidden="1"/>
          <p:cNvSpPr/>
          <p:nvPr/>
        </p:nvSpPr>
        <p:spPr>
          <a:xfrm>
            <a:off x="6553200" y="175260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 hidden="1"/>
          <p:cNvSpPr/>
          <p:nvPr/>
        </p:nvSpPr>
        <p:spPr>
          <a:xfrm>
            <a:off x="7086600" y="1756410"/>
            <a:ext cx="762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>
            <a:stCxn id="13" idx="2"/>
            <a:endCxn id="30" idx="0"/>
          </p:cNvCxnSpPr>
          <p:nvPr/>
        </p:nvCxnSpPr>
        <p:spPr>
          <a:xfrm>
            <a:off x="7620000" y="2410599"/>
            <a:ext cx="0" cy="4850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5486400" y="42672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Stop</a:t>
            </a:r>
            <a:endParaRPr lang="en-US" sz="1200" dirty="0"/>
          </a:p>
        </p:txBody>
      </p:sp>
      <p:cxnSp>
        <p:nvCxnSpPr>
          <p:cNvPr id="47" name="Straight Arrow Connector 46"/>
          <p:cNvCxnSpPr>
            <a:stCxn id="26" idx="2"/>
            <a:endCxn id="46" idx="0"/>
          </p:cNvCxnSpPr>
          <p:nvPr/>
        </p:nvCxnSpPr>
        <p:spPr>
          <a:xfrm>
            <a:off x="6096000" y="3934599"/>
            <a:ext cx="0" cy="332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7010400" y="4267200"/>
            <a:ext cx="1219200" cy="27432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Stop</a:t>
            </a:r>
            <a:endParaRPr lang="en-US" sz="1200" dirty="0"/>
          </a:p>
        </p:txBody>
      </p:sp>
      <p:cxnSp>
        <p:nvCxnSpPr>
          <p:cNvPr id="51" name="Straight Arrow Connector 50"/>
          <p:cNvCxnSpPr>
            <a:stCxn id="30" idx="2"/>
            <a:endCxn id="50" idx="0"/>
          </p:cNvCxnSpPr>
          <p:nvPr/>
        </p:nvCxnSpPr>
        <p:spPr>
          <a:xfrm>
            <a:off x="7620000" y="3172599"/>
            <a:ext cx="0" cy="1094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78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86200" y="6531864"/>
            <a:ext cx="4114800" cy="329184"/>
          </a:xfrm>
        </p:spPr>
        <p:txBody>
          <a:bodyPr/>
          <a:lstStyle/>
          <a:p>
            <a:r>
              <a:rPr lang="en-US" smtClean="0"/>
              <a:t>IPC Example ex46_graph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F3EDB-6582-4160-8408-DF7967E4106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8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dirty="0" smtClean="0"/>
              <a:t>Overview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data graph</a:t>
            </a:r>
          </a:p>
          <a:p>
            <a:pPr lvl="1"/>
            <a:r>
              <a:rPr lang="en-US" dirty="0" smtClean="0"/>
              <a:t>IPC </a:t>
            </a:r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The Cluster Manager</a:t>
            </a:r>
          </a:p>
          <a:p>
            <a:r>
              <a:rPr lang="en-US" dirty="0" smtClean="0"/>
              <a:t>IPC focus points and code examples</a:t>
            </a:r>
          </a:p>
          <a:p>
            <a:pPr lvl="1"/>
            <a:r>
              <a:rPr lang="en-US" dirty="0" smtClean="0"/>
              <a:t>Creating a new process</a:t>
            </a:r>
          </a:p>
          <a:p>
            <a:pPr lvl="1"/>
            <a:r>
              <a:rPr lang="en-US" dirty="0" smtClean="0"/>
              <a:t>Synchronizing startup between threads</a:t>
            </a:r>
          </a:p>
          <a:p>
            <a:pPr lvl="1"/>
            <a:r>
              <a:rPr lang="en-US" dirty="0" smtClean="0"/>
              <a:t>Synchronizing shutdown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886200" y="6531864"/>
            <a:ext cx="4114800" cy="329184"/>
          </a:xfrm>
        </p:spPr>
        <p:txBody>
          <a:bodyPr/>
          <a:lstStyle/>
          <a:p>
            <a:r>
              <a:rPr lang="en-US" smtClean="0"/>
              <a:t>IPC Example ex46_graph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371600"/>
          </a:xfrm>
        </p:spPr>
        <p:txBody>
          <a:bodyPr/>
          <a:lstStyle/>
          <a:p>
            <a:r>
              <a:rPr lang="en-US" dirty="0" smtClean="0"/>
              <a:t>Fixed load order</a:t>
            </a:r>
          </a:p>
          <a:p>
            <a:pPr lvl="1"/>
            <a:r>
              <a:rPr lang="en-US" dirty="0" smtClean="0"/>
              <a:t>Load all DSPs first</a:t>
            </a:r>
          </a:p>
          <a:p>
            <a:pPr lvl="1"/>
            <a:r>
              <a:rPr lang="en-US" dirty="0" smtClean="0"/>
              <a:t>Run host application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DSP Loading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629400" y="2514600"/>
            <a:ext cx="1219200" cy="810399"/>
            <a:chOff x="6400800" y="2438400"/>
            <a:chExt cx="1219200" cy="810399"/>
          </a:xfrm>
        </p:grpSpPr>
        <p:sp>
          <p:nvSpPr>
            <p:cNvPr id="7" name="Rectangle 6"/>
            <p:cNvSpPr/>
            <p:nvPr/>
          </p:nvSpPr>
          <p:spPr>
            <a:xfrm>
              <a:off x="6400800" y="2438400"/>
              <a:ext cx="1219200" cy="533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34583" y="2971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DSP1</a:t>
              </a:r>
              <a:endParaRPr lang="en-US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629400" y="3429000"/>
            <a:ext cx="1219200" cy="810399"/>
            <a:chOff x="6400800" y="2438400"/>
            <a:chExt cx="1219200" cy="810399"/>
          </a:xfrm>
        </p:grpSpPr>
        <p:sp>
          <p:nvSpPr>
            <p:cNvPr id="11" name="Rectangle 10"/>
            <p:cNvSpPr/>
            <p:nvPr/>
          </p:nvSpPr>
          <p:spPr>
            <a:xfrm>
              <a:off x="6400800" y="2438400"/>
              <a:ext cx="1219200" cy="533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34583" y="2971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DSP2</a:t>
              </a:r>
              <a:endParaRPr lang="en-US" sz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629400" y="4343400"/>
            <a:ext cx="1219200" cy="810399"/>
            <a:chOff x="6400800" y="2438400"/>
            <a:chExt cx="1219200" cy="810399"/>
          </a:xfrm>
        </p:grpSpPr>
        <p:sp>
          <p:nvSpPr>
            <p:cNvPr id="14" name="Rectangle 13"/>
            <p:cNvSpPr/>
            <p:nvPr/>
          </p:nvSpPr>
          <p:spPr>
            <a:xfrm>
              <a:off x="6400800" y="2438400"/>
              <a:ext cx="1219200" cy="533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34583" y="2971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DSP3</a:t>
              </a:r>
              <a:endParaRPr lang="en-US" sz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629400" y="5257800"/>
            <a:ext cx="1219200" cy="810399"/>
            <a:chOff x="6400800" y="2438400"/>
            <a:chExt cx="1219200" cy="810399"/>
          </a:xfrm>
        </p:grpSpPr>
        <p:sp>
          <p:nvSpPr>
            <p:cNvPr id="17" name="Rectangle 16"/>
            <p:cNvSpPr/>
            <p:nvPr/>
          </p:nvSpPr>
          <p:spPr>
            <a:xfrm>
              <a:off x="6400800" y="2438400"/>
              <a:ext cx="1219200" cy="533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34583" y="2971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DSP4</a:t>
              </a:r>
              <a:endParaRPr lang="en-US" sz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781800" y="3581401"/>
            <a:ext cx="914400" cy="228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tIns="4572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Program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6781800" y="2667000"/>
            <a:ext cx="914400" cy="228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tIns="4572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Program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781800" y="4495800"/>
            <a:ext cx="914400" cy="228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tIns="4572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Program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781800" y="5410200"/>
            <a:ext cx="914400" cy="228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tIns="4572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Program</a:t>
            </a:r>
            <a:endParaRPr lang="en-US" sz="12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3657600" y="2514600"/>
            <a:ext cx="1219200" cy="1219200"/>
            <a:chOff x="3429000" y="2819400"/>
            <a:chExt cx="1219200" cy="1219200"/>
          </a:xfrm>
        </p:grpSpPr>
        <p:sp>
          <p:nvSpPr>
            <p:cNvPr id="25" name="TextBox 24"/>
            <p:cNvSpPr txBox="1"/>
            <p:nvPr/>
          </p:nvSpPr>
          <p:spPr>
            <a:xfrm>
              <a:off x="3429000" y="2819400"/>
              <a:ext cx="12192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tIns="45720" bIns="45720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/>
                <a:t>Program</a:t>
              </a:r>
              <a:endParaRPr lang="en-US" sz="12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429000" y="3810000"/>
              <a:ext cx="12192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/>
                <a:t>IPC</a:t>
              </a:r>
              <a:endParaRPr lang="en-US" sz="1000" dirty="0"/>
            </a:p>
          </p:txBody>
        </p:sp>
        <p:cxnSp>
          <p:nvCxnSpPr>
            <p:cNvPr id="28" name="Straight Arrow Connector 27"/>
            <p:cNvCxnSpPr>
              <a:stCxn id="25" idx="2"/>
              <a:endCxn id="26" idx="0"/>
            </p:cNvCxnSpPr>
            <p:nvPr/>
          </p:nvCxnSpPr>
          <p:spPr>
            <a:xfrm>
              <a:off x="4038600" y="3276600"/>
              <a:ext cx="0" cy="533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4572000" y="3124200"/>
            <a:ext cx="877163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 anchor="ctr" anchorCtr="0">
            <a:spAutoFit/>
          </a:bodyPr>
          <a:lstStyle/>
          <a:p>
            <a:r>
              <a:rPr lang="en-US" sz="1000" dirty="0" err="1" smtClean="0">
                <a:solidFill>
                  <a:schemeClr val="accent1">
                    <a:lumMod val="75000"/>
                  </a:schemeClr>
                </a:solidFill>
                <a:latin typeface="Lucida Console" panose="020B0609040504020204" pitchFamily="49" charset="0"/>
              </a:rPr>
              <a:t>Ipc_start</a:t>
            </a:r>
            <a:endParaRPr lang="en-US" sz="1000" dirty="0">
              <a:solidFill>
                <a:schemeClr val="accent1">
                  <a:lumMod val="75000"/>
                </a:schemeClr>
              </a:solidFill>
              <a:latin typeface="Lucida Console" panose="020B0609040504020204" pitchFamily="49" charset="0"/>
            </a:endParaRPr>
          </a:p>
        </p:txBody>
      </p:sp>
      <p:cxnSp>
        <p:nvCxnSpPr>
          <p:cNvPr id="32" name="Straight Connector 31"/>
          <p:cNvCxnSpPr>
            <a:stCxn id="31" idx="1"/>
          </p:cNvCxnSpPr>
          <p:nvPr/>
        </p:nvCxnSpPr>
        <p:spPr>
          <a:xfrm flipH="1">
            <a:off x="4267200" y="3247311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4572000" y="3733800"/>
            <a:ext cx="381000" cy="762000"/>
            <a:chOff x="4343400" y="4038600"/>
            <a:chExt cx="381000" cy="762000"/>
          </a:xfrm>
        </p:grpSpPr>
        <p:sp>
          <p:nvSpPr>
            <p:cNvPr id="36" name="Rectangle 35"/>
            <p:cNvSpPr/>
            <p:nvPr/>
          </p:nvSpPr>
          <p:spPr>
            <a:xfrm>
              <a:off x="4343400" y="4191000"/>
              <a:ext cx="381000" cy="6096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4343400" y="4343400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343400" y="4495800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4343400" y="4648200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419600" y="4038600"/>
              <a:ext cx="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Freeform 46"/>
          <p:cNvSpPr/>
          <p:nvPr/>
        </p:nvSpPr>
        <p:spPr>
          <a:xfrm>
            <a:off x="4800600" y="2778550"/>
            <a:ext cx="1820132" cy="1189630"/>
          </a:xfrm>
          <a:custGeom>
            <a:avLst/>
            <a:gdLst>
              <a:gd name="connsiteX0" fmla="*/ 1893804 w 1893804"/>
              <a:gd name="connsiteY0" fmla="*/ 103844 h 1365021"/>
              <a:gd name="connsiteX1" fmla="*/ 1651120 w 1893804"/>
              <a:gd name="connsiteY1" fmla="*/ 108178 h 1365021"/>
              <a:gd name="connsiteX2" fmla="*/ 897065 w 1893804"/>
              <a:gd name="connsiteY2" fmla="*/ 1217592 h 1365021"/>
              <a:gd name="connsiteX3" fmla="*/ 0 w 1893804"/>
              <a:gd name="connsiteY3" fmla="*/ 1321600 h 1365021"/>
              <a:gd name="connsiteX0" fmla="*/ 1889470 w 1889470"/>
              <a:gd name="connsiteY0" fmla="*/ 94822 h 1373333"/>
              <a:gd name="connsiteX1" fmla="*/ 1651120 w 1889470"/>
              <a:gd name="connsiteY1" fmla="*/ 116490 h 1373333"/>
              <a:gd name="connsiteX2" fmla="*/ 897065 w 1889470"/>
              <a:gd name="connsiteY2" fmla="*/ 1225904 h 1373333"/>
              <a:gd name="connsiteX3" fmla="*/ 0 w 1889470"/>
              <a:gd name="connsiteY3" fmla="*/ 1329912 h 1373333"/>
              <a:gd name="connsiteX0" fmla="*/ 1889470 w 1889470"/>
              <a:gd name="connsiteY0" fmla="*/ 94822 h 1352667"/>
              <a:gd name="connsiteX1" fmla="*/ 1651120 w 1889470"/>
              <a:gd name="connsiteY1" fmla="*/ 116490 h 1352667"/>
              <a:gd name="connsiteX2" fmla="*/ 897065 w 1889470"/>
              <a:gd name="connsiteY2" fmla="*/ 1225904 h 1352667"/>
              <a:gd name="connsiteX3" fmla="*/ 0 w 1889470"/>
              <a:gd name="connsiteY3" fmla="*/ 1329912 h 1352667"/>
              <a:gd name="connsiteX0" fmla="*/ 1820132 w 1820132"/>
              <a:gd name="connsiteY0" fmla="*/ 94822 h 1355156"/>
              <a:gd name="connsiteX1" fmla="*/ 1581782 w 1820132"/>
              <a:gd name="connsiteY1" fmla="*/ 116490 h 1355156"/>
              <a:gd name="connsiteX2" fmla="*/ 827727 w 1820132"/>
              <a:gd name="connsiteY2" fmla="*/ 1225904 h 1355156"/>
              <a:gd name="connsiteX3" fmla="*/ 0 w 1820132"/>
              <a:gd name="connsiteY3" fmla="*/ 1334246 h 1355156"/>
              <a:gd name="connsiteX0" fmla="*/ 1820132 w 1820132"/>
              <a:gd name="connsiteY0" fmla="*/ 90441 h 1330218"/>
              <a:gd name="connsiteX1" fmla="*/ 1581782 w 1820132"/>
              <a:gd name="connsiteY1" fmla="*/ 112109 h 1330218"/>
              <a:gd name="connsiteX2" fmla="*/ 801725 w 1820132"/>
              <a:gd name="connsiteY2" fmla="*/ 1156518 h 1330218"/>
              <a:gd name="connsiteX3" fmla="*/ 0 w 1820132"/>
              <a:gd name="connsiteY3" fmla="*/ 1329865 h 1330218"/>
              <a:gd name="connsiteX0" fmla="*/ 1820132 w 1820132"/>
              <a:gd name="connsiteY0" fmla="*/ 36416 h 1275840"/>
              <a:gd name="connsiteX1" fmla="*/ 1421437 w 1820132"/>
              <a:gd name="connsiteY1" fmla="*/ 209762 h 1275840"/>
              <a:gd name="connsiteX2" fmla="*/ 801725 w 1820132"/>
              <a:gd name="connsiteY2" fmla="*/ 1102493 h 1275840"/>
              <a:gd name="connsiteX3" fmla="*/ 0 w 1820132"/>
              <a:gd name="connsiteY3" fmla="*/ 1275840 h 1275840"/>
              <a:gd name="connsiteX0" fmla="*/ 1820132 w 1820132"/>
              <a:gd name="connsiteY0" fmla="*/ 0 h 1239424"/>
              <a:gd name="connsiteX1" fmla="*/ 1421437 w 1820132"/>
              <a:gd name="connsiteY1" fmla="*/ 173346 h 1239424"/>
              <a:gd name="connsiteX2" fmla="*/ 801725 w 1820132"/>
              <a:gd name="connsiteY2" fmla="*/ 1066077 h 1239424"/>
              <a:gd name="connsiteX3" fmla="*/ 0 w 1820132"/>
              <a:gd name="connsiteY3" fmla="*/ 1239424 h 1239424"/>
              <a:gd name="connsiteX0" fmla="*/ 1820132 w 1820132"/>
              <a:gd name="connsiteY0" fmla="*/ 0 h 1239424"/>
              <a:gd name="connsiteX1" fmla="*/ 1391101 w 1820132"/>
              <a:gd name="connsiteY1" fmla="*/ 225350 h 1239424"/>
              <a:gd name="connsiteX2" fmla="*/ 801725 w 1820132"/>
              <a:gd name="connsiteY2" fmla="*/ 1066077 h 1239424"/>
              <a:gd name="connsiteX3" fmla="*/ 0 w 1820132"/>
              <a:gd name="connsiteY3" fmla="*/ 1239424 h 1239424"/>
              <a:gd name="connsiteX0" fmla="*/ 1811079 w 1811079"/>
              <a:gd name="connsiteY0" fmla="*/ 0 h 1148889"/>
              <a:gd name="connsiteX1" fmla="*/ 1391101 w 1811079"/>
              <a:gd name="connsiteY1" fmla="*/ 134815 h 1148889"/>
              <a:gd name="connsiteX2" fmla="*/ 801725 w 1811079"/>
              <a:gd name="connsiteY2" fmla="*/ 975542 h 1148889"/>
              <a:gd name="connsiteX3" fmla="*/ 0 w 1811079"/>
              <a:gd name="connsiteY3" fmla="*/ 1148889 h 1148889"/>
              <a:gd name="connsiteX0" fmla="*/ 1820132 w 1820132"/>
              <a:gd name="connsiteY0" fmla="*/ 0 h 1189630"/>
              <a:gd name="connsiteX1" fmla="*/ 1391101 w 1820132"/>
              <a:gd name="connsiteY1" fmla="*/ 175556 h 1189630"/>
              <a:gd name="connsiteX2" fmla="*/ 801725 w 1820132"/>
              <a:gd name="connsiteY2" fmla="*/ 1016283 h 1189630"/>
              <a:gd name="connsiteX3" fmla="*/ 0 w 1820132"/>
              <a:gd name="connsiteY3" fmla="*/ 1189630 h 1189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132" h="1189630">
                <a:moveTo>
                  <a:pt x="1820132" y="0"/>
                </a:moveTo>
                <a:cubicBezTo>
                  <a:pt x="1634507" y="4695"/>
                  <a:pt x="1560835" y="6176"/>
                  <a:pt x="1391101" y="175556"/>
                </a:cubicBezTo>
                <a:cubicBezTo>
                  <a:pt x="1221367" y="344936"/>
                  <a:pt x="1033575" y="847271"/>
                  <a:pt x="801725" y="1016283"/>
                </a:cubicBezTo>
                <a:cubicBezTo>
                  <a:pt x="569875" y="1185295"/>
                  <a:pt x="323940" y="1186740"/>
                  <a:pt x="0" y="1189630"/>
                </a:cubicBezTo>
              </a:path>
            </a:pathLst>
          </a:custGeom>
          <a:ln w="12700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4800600" y="3695703"/>
            <a:ext cx="1824894" cy="421014"/>
          </a:xfrm>
          <a:custGeom>
            <a:avLst/>
            <a:gdLst>
              <a:gd name="connsiteX0" fmla="*/ 1893804 w 1893804"/>
              <a:gd name="connsiteY0" fmla="*/ 103844 h 1365021"/>
              <a:gd name="connsiteX1" fmla="*/ 1651120 w 1893804"/>
              <a:gd name="connsiteY1" fmla="*/ 108178 h 1365021"/>
              <a:gd name="connsiteX2" fmla="*/ 897065 w 1893804"/>
              <a:gd name="connsiteY2" fmla="*/ 1217592 h 1365021"/>
              <a:gd name="connsiteX3" fmla="*/ 0 w 1893804"/>
              <a:gd name="connsiteY3" fmla="*/ 1321600 h 1365021"/>
              <a:gd name="connsiteX0" fmla="*/ 1889470 w 1889470"/>
              <a:gd name="connsiteY0" fmla="*/ 94822 h 1373333"/>
              <a:gd name="connsiteX1" fmla="*/ 1651120 w 1889470"/>
              <a:gd name="connsiteY1" fmla="*/ 116490 h 1373333"/>
              <a:gd name="connsiteX2" fmla="*/ 897065 w 1889470"/>
              <a:gd name="connsiteY2" fmla="*/ 1225904 h 1373333"/>
              <a:gd name="connsiteX3" fmla="*/ 0 w 1889470"/>
              <a:gd name="connsiteY3" fmla="*/ 1329912 h 1373333"/>
              <a:gd name="connsiteX0" fmla="*/ 1889470 w 1889470"/>
              <a:gd name="connsiteY0" fmla="*/ 94822 h 1352667"/>
              <a:gd name="connsiteX1" fmla="*/ 1651120 w 1889470"/>
              <a:gd name="connsiteY1" fmla="*/ 116490 h 1352667"/>
              <a:gd name="connsiteX2" fmla="*/ 897065 w 1889470"/>
              <a:gd name="connsiteY2" fmla="*/ 1225904 h 1352667"/>
              <a:gd name="connsiteX3" fmla="*/ 0 w 1889470"/>
              <a:gd name="connsiteY3" fmla="*/ 1329912 h 1352667"/>
              <a:gd name="connsiteX0" fmla="*/ 1820132 w 1820132"/>
              <a:gd name="connsiteY0" fmla="*/ 94822 h 1355156"/>
              <a:gd name="connsiteX1" fmla="*/ 1581782 w 1820132"/>
              <a:gd name="connsiteY1" fmla="*/ 116490 h 1355156"/>
              <a:gd name="connsiteX2" fmla="*/ 827727 w 1820132"/>
              <a:gd name="connsiteY2" fmla="*/ 1225904 h 1355156"/>
              <a:gd name="connsiteX3" fmla="*/ 0 w 1820132"/>
              <a:gd name="connsiteY3" fmla="*/ 1334246 h 1355156"/>
              <a:gd name="connsiteX0" fmla="*/ 1820132 w 1820132"/>
              <a:gd name="connsiteY0" fmla="*/ 90441 h 1330218"/>
              <a:gd name="connsiteX1" fmla="*/ 1581782 w 1820132"/>
              <a:gd name="connsiteY1" fmla="*/ 112109 h 1330218"/>
              <a:gd name="connsiteX2" fmla="*/ 801725 w 1820132"/>
              <a:gd name="connsiteY2" fmla="*/ 1156518 h 1330218"/>
              <a:gd name="connsiteX3" fmla="*/ 0 w 1820132"/>
              <a:gd name="connsiteY3" fmla="*/ 1329865 h 1330218"/>
              <a:gd name="connsiteX0" fmla="*/ 1820132 w 1820132"/>
              <a:gd name="connsiteY0" fmla="*/ 36416 h 1275840"/>
              <a:gd name="connsiteX1" fmla="*/ 1421437 w 1820132"/>
              <a:gd name="connsiteY1" fmla="*/ 209762 h 1275840"/>
              <a:gd name="connsiteX2" fmla="*/ 801725 w 1820132"/>
              <a:gd name="connsiteY2" fmla="*/ 1102493 h 1275840"/>
              <a:gd name="connsiteX3" fmla="*/ 0 w 1820132"/>
              <a:gd name="connsiteY3" fmla="*/ 1275840 h 1275840"/>
              <a:gd name="connsiteX0" fmla="*/ 1820132 w 1820132"/>
              <a:gd name="connsiteY0" fmla="*/ 0 h 1239424"/>
              <a:gd name="connsiteX1" fmla="*/ 1421437 w 1820132"/>
              <a:gd name="connsiteY1" fmla="*/ 173346 h 1239424"/>
              <a:gd name="connsiteX2" fmla="*/ 801725 w 1820132"/>
              <a:gd name="connsiteY2" fmla="*/ 1066077 h 1239424"/>
              <a:gd name="connsiteX3" fmla="*/ 0 w 1820132"/>
              <a:gd name="connsiteY3" fmla="*/ 1239424 h 1239424"/>
              <a:gd name="connsiteX0" fmla="*/ 1820132 w 1820132"/>
              <a:gd name="connsiteY0" fmla="*/ 0 h 1239424"/>
              <a:gd name="connsiteX1" fmla="*/ 1391101 w 1820132"/>
              <a:gd name="connsiteY1" fmla="*/ 225350 h 1239424"/>
              <a:gd name="connsiteX2" fmla="*/ 801725 w 1820132"/>
              <a:gd name="connsiteY2" fmla="*/ 1066077 h 1239424"/>
              <a:gd name="connsiteX3" fmla="*/ 0 w 1820132"/>
              <a:gd name="connsiteY3" fmla="*/ 1239424 h 1239424"/>
              <a:gd name="connsiteX0" fmla="*/ 1811079 w 1811079"/>
              <a:gd name="connsiteY0" fmla="*/ 0 h 1148889"/>
              <a:gd name="connsiteX1" fmla="*/ 1391101 w 1811079"/>
              <a:gd name="connsiteY1" fmla="*/ 134815 h 1148889"/>
              <a:gd name="connsiteX2" fmla="*/ 801725 w 1811079"/>
              <a:gd name="connsiteY2" fmla="*/ 975542 h 1148889"/>
              <a:gd name="connsiteX3" fmla="*/ 0 w 1811079"/>
              <a:gd name="connsiteY3" fmla="*/ 1148889 h 1148889"/>
              <a:gd name="connsiteX0" fmla="*/ 1820132 w 1820132"/>
              <a:gd name="connsiteY0" fmla="*/ 0 h 1189630"/>
              <a:gd name="connsiteX1" fmla="*/ 1391101 w 1820132"/>
              <a:gd name="connsiteY1" fmla="*/ 175556 h 1189630"/>
              <a:gd name="connsiteX2" fmla="*/ 801725 w 1820132"/>
              <a:gd name="connsiteY2" fmla="*/ 1016283 h 1189630"/>
              <a:gd name="connsiteX3" fmla="*/ 0 w 1820132"/>
              <a:gd name="connsiteY3" fmla="*/ 1189630 h 1189630"/>
              <a:gd name="connsiteX0" fmla="*/ 1820132 w 1820132"/>
              <a:gd name="connsiteY0" fmla="*/ 0 h 1218205"/>
              <a:gd name="connsiteX1" fmla="*/ 1391101 w 1820132"/>
              <a:gd name="connsiteY1" fmla="*/ 175556 h 1218205"/>
              <a:gd name="connsiteX2" fmla="*/ 801725 w 1820132"/>
              <a:gd name="connsiteY2" fmla="*/ 1016283 h 1218205"/>
              <a:gd name="connsiteX3" fmla="*/ 0 w 1820132"/>
              <a:gd name="connsiteY3" fmla="*/ 1218205 h 1218205"/>
              <a:gd name="connsiteX0" fmla="*/ 1810607 w 1810607"/>
              <a:gd name="connsiteY0" fmla="*/ 625957 h 1044062"/>
              <a:gd name="connsiteX1" fmla="*/ 1391101 w 1810607"/>
              <a:gd name="connsiteY1" fmla="*/ 1413 h 1044062"/>
              <a:gd name="connsiteX2" fmla="*/ 801725 w 1810607"/>
              <a:gd name="connsiteY2" fmla="*/ 842140 h 1044062"/>
              <a:gd name="connsiteX3" fmla="*/ 0 w 1810607"/>
              <a:gd name="connsiteY3" fmla="*/ 1044062 h 1044062"/>
              <a:gd name="connsiteX0" fmla="*/ 1810607 w 1810607"/>
              <a:gd name="connsiteY0" fmla="*/ 0 h 418105"/>
              <a:gd name="connsiteX1" fmla="*/ 1443488 w 1810607"/>
              <a:gd name="connsiteY1" fmla="*/ 27918 h 418105"/>
              <a:gd name="connsiteX2" fmla="*/ 801725 w 1810607"/>
              <a:gd name="connsiteY2" fmla="*/ 216183 h 418105"/>
              <a:gd name="connsiteX3" fmla="*/ 0 w 1810607"/>
              <a:gd name="connsiteY3" fmla="*/ 418105 h 418105"/>
              <a:gd name="connsiteX0" fmla="*/ 1810607 w 1810607"/>
              <a:gd name="connsiteY0" fmla="*/ 6210 h 424315"/>
              <a:gd name="connsiteX1" fmla="*/ 1443488 w 1810607"/>
              <a:gd name="connsiteY1" fmla="*/ 34128 h 424315"/>
              <a:gd name="connsiteX2" fmla="*/ 544550 w 1810607"/>
              <a:gd name="connsiteY2" fmla="*/ 355743 h 424315"/>
              <a:gd name="connsiteX3" fmla="*/ 0 w 1810607"/>
              <a:gd name="connsiteY3" fmla="*/ 424315 h 424315"/>
              <a:gd name="connsiteX0" fmla="*/ 1824895 w 1824895"/>
              <a:gd name="connsiteY0" fmla="*/ 6210 h 424315"/>
              <a:gd name="connsiteX1" fmla="*/ 1443488 w 1824895"/>
              <a:gd name="connsiteY1" fmla="*/ 34128 h 424315"/>
              <a:gd name="connsiteX2" fmla="*/ 544550 w 1824895"/>
              <a:gd name="connsiteY2" fmla="*/ 355743 h 424315"/>
              <a:gd name="connsiteX3" fmla="*/ 0 w 1824895"/>
              <a:gd name="connsiteY3" fmla="*/ 424315 h 424315"/>
              <a:gd name="connsiteX0" fmla="*/ 1824895 w 1824895"/>
              <a:gd name="connsiteY0" fmla="*/ 4585 h 422690"/>
              <a:gd name="connsiteX1" fmla="*/ 1443488 w 1824895"/>
              <a:gd name="connsiteY1" fmla="*/ 32503 h 422690"/>
              <a:gd name="connsiteX2" fmla="*/ 544550 w 1824895"/>
              <a:gd name="connsiteY2" fmla="*/ 354118 h 422690"/>
              <a:gd name="connsiteX3" fmla="*/ 0 w 1824895"/>
              <a:gd name="connsiteY3" fmla="*/ 422690 h 422690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19315"/>
              <a:gd name="connsiteX1" fmla="*/ 1367288 w 1824895"/>
              <a:gd name="connsiteY1" fmla="*/ 99356 h 419315"/>
              <a:gd name="connsiteX2" fmla="*/ 544550 w 1824895"/>
              <a:gd name="connsiteY2" fmla="*/ 349533 h 419315"/>
              <a:gd name="connsiteX3" fmla="*/ 0 w 1824895"/>
              <a:gd name="connsiteY3" fmla="*/ 418105 h 419315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26202"/>
              <a:gd name="connsiteX1" fmla="*/ 1367288 w 1824895"/>
              <a:gd name="connsiteY1" fmla="*/ 99356 h 426202"/>
              <a:gd name="connsiteX2" fmla="*/ 544550 w 1824895"/>
              <a:gd name="connsiteY2" fmla="*/ 349533 h 426202"/>
              <a:gd name="connsiteX3" fmla="*/ 0 w 1824895"/>
              <a:gd name="connsiteY3" fmla="*/ 418105 h 426202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21014"/>
              <a:gd name="connsiteX1" fmla="*/ 1367288 w 1824895"/>
              <a:gd name="connsiteY1" fmla="*/ 99356 h 421014"/>
              <a:gd name="connsiteX2" fmla="*/ 544550 w 1824895"/>
              <a:gd name="connsiteY2" fmla="*/ 349533 h 421014"/>
              <a:gd name="connsiteX3" fmla="*/ 0 w 1824895"/>
              <a:gd name="connsiteY3" fmla="*/ 418105 h 42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895" h="421014">
                <a:moveTo>
                  <a:pt x="1824895" y="0"/>
                </a:moveTo>
                <a:cubicBezTo>
                  <a:pt x="1658320" y="9457"/>
                  <a:pt x="1561629" y="26813"/>
                  <a:pt x="1367288" y="99356"/>
                </a:cubicBezTo>
                <a:cubicBezTo>
                  <a:pt x="1172947" y="171899"/>
                  <a:pt x="848630" y="272596"/>
                  <a:pt x="544550" y="349533"/>
                </a:cubicBezTo>
                <a:cubicBezTo>
                  <a:pt x="240470" y="426470"/>
                  <a:pt x="157253" y="424740"/>
                  <a:pt x="0" y="418105"/>
                </a:cubicBezTo>
              </a:path>
            </a:pathLst>
          </a:custGeom>
          <a:ln w="12700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4791075" y="4267203"/>
            <a:ext cx="1833563" cy="347663"/>
          </a:xfrm>
          <a:custGeom>
            <a:avLst/>
            <a:gdLst>
              <a:gd name="connsiteX0" fmla="*/ 1833563 w 1833563"/>
              <a:gd name="connsiteY0" fmla="*/ 364637 h 364637"/>
              <a:gd name="connsiteX1" fmla="*/ 1604963 w 1833563"/>
              <a:gd name="connsiteY1" fmla="*/ 302724 h 364637"/>
              <a:gd name="connsiteX2" fmla="*/ 561975 w 1833563"/>
              <a:gd name="connsiteY2" fmla="*/ 31262 h 364637"/>
              <a:gd name="connsiteX3" fmla="*/ 0 w 1833563"/>
              <a:gd name="connsiteY3" fmla="*/ 16974 h 364637"/>
              <a:gd name="connsiteX0" fmla="*/ 1833563 w 1833563"/>
              <a:gd name="connsiteY0" fmla="*/ 364637 h 365494"/>
              <a:gd name="connsiteX1" fmla="*/ 1604963 w 1833563"/>
              <a:gd name="connsiteY1" fmla="*/ 302724 h 365494"/>
              <a:gd name="connsiteX2" fmla="*/ 561975 w 1833563"/>
              <a:gd name="connsiteY2" fmla="*/ 31262 h 365494"/>
              <a:gd name="connsiteX3" fmla="*/ 0 w 1833563"/>
              <a:gd name="connsiteY3" fmla="*/ 16974 h 365494"/>
              <a:gd name="connsiteX0" fmla="*/ 1833563 w 1833563"/>
              <a:gd name="connsiteY0" fmla="*/ 362853 h 363419"/>
              <a:gd name="connsiteX1" fmla="*/ 1476376 w 1833563"/>
              <a:gd name="connsiteY1" fmla="*/ 272365 h 363419"/>
              <a:gd name="connsiteX2" fmla="*/ 561975 w 1833563"/>
              <a:gd name="connsiteY2" fmla="*/ 29478 h 363419"/>
              <a:gd name="connsiteX3" fmla="*/ 0 w 1833563"/>
              <a:gd name="connsiteY3" fmla="*/ 15190 h 363419"/>
              <a:gd name="connsiteX0" fmla="*/ 1833563 w 1833563"/>
              <a:gd name="connsiteY0" fmla="*/ 362853 h 363802"/>
              <a:gd name="connsiteX1" fmla="*/ 1476376 w 1833563"/>
              <a:gd name="connsiteY1" fmla="*/ 272365 h 363802"/>
              <a:gd name="connsiteX2" fmla="*/ 561975 w 1833563"/>
              <a:gd name="connsiteY2" fmla="*/ 29478 h 363802"/>
              <a:gd name="connsiteX3" fmla="*/ 0 w 1833563"/>
              <a:gd name="connsiteY3" fmla="*/ 15190 h 363802"/>
              <a:gd name="connsiteX0" fmla="*/ 1833563 w 1833563"/>
              <a:gd name="connsiteY0" fmla="*/ 362853 h 365083"/>
              <a:gd name="connsiteX1" fmla="*/ 1476376 w 1833563"/>
              <a:gd name="connsiteY1" fmla="*/ 272365 h 365083"/>
              <a:gd name="connsiteX2" fmla="*/ 561975 w 1833563"/>
              <a:gd name="connsiteY2" fmla="*/ 29478 h 365083"/>
              <a:gd name="connsiteX3" fmla="*/ 0 w 1833563"/>
              <a:gd name="connsiteY3" fmla="*/ 15190 h 365083"/>
              <a:gd name="connsiteX0" fmla="*/ 1833563 w 1833563"/>
              <a:gd name="connsiteY0" fmla="*/ 368375 h 370605"/>
              <a:gd name="connsiteX1" fmla="*/ 1476376 w 1833563"/>
              <a:gd name="connsiteY1" fmla="*/ 277887 h 370605"/>
              <a:gd name="connsiteX2" fmla="*/ 561975 w 1833563"/>
              <a:gd name="connsiteY2" fmla="*/ 35000 h 370605"/>
              <a:gd name="connsiteX3" fmla="*/ 0 w 1833563"/>
              <a:gd name="connsiteY3" fmla="*/ 20712 h 370605"/>
              <a:gd name="connsiteX0" fmla="*/ 1833563 w 1833563"/>
              <a:gd name="connsiteY0" fmla="*/ 362418 h 364648"/>
              <a:gd name="connsiteX1" fmla="*/ 1476376 w 1833563"/>
              <a:gd name="connsiteY1" fmla="*/ 271930 h 364648"/>
              <a:gd name="connsiteX2" fmla="*/ 561975 w 1833563"/>
              <a:gd name="connsiteY2" fmla="*/ 29043 h 364648"/>
              <a:gd name="connsiteX3" fmla="*/ 0 w 1833563"/>
              <a:gd name="connsiteY3" fmla="*/ 14755 h 364648"/>
              <a:gd name="connsiteX0" fmla="*/ 1833563 w 1833563"/>
              <a:gd name="connsiteY0" fmla="*/ 352270 h 354500"/>
              <a:gd name="connsiteX1" fmla="*/ 1476376 w 1833563"/>
              <a:gd name="connsiteY1" fmla="*/ 261782 h 354500"/>
              <a:gd name="connsiteX2" fmla="*/ 561975 w 1833563"/>
              <a:gd name="connsiteY2" fmla="*/ 18895 h 354500"/>
              <a:gd name="connsiteX3" fmla="*/ 0 w 1833563"/>
              <a:gd name="connsiteY3" fmla="*/ 4607 h 354500"/>
              <a:gd name="connsiteX0" fmla="*/ 1833563 w 1833563"/>
              <a:gd name="connsiteY0" fmla="*/ 347663 h 348545"/>
              <a:gd name="connsiteX1" fmla="*/ 1476376 w 1833563"/>
              <a:gd name="connsiteY1" fmla="*/ 257175 h 348545"/>
              <a:gd name="connsiteX2" fmla="*/ 528637 w 1833563"/>
              <a:gd name="connsiteY2" fmla="*/ 38100 h 348545"/>
              <a:gd name="connsiteX3" fmla="*/ 0 w 1833563"/>
              <a:gd name="connsiteY3" fmla="*/ 0 h 348545"/>
              <a:gd name="connsiteX0" fmla="*/ 1833563 w 1833563"/>
              <a:gd name="connsiteY0" fmla="*/ 355105 h 355987"/>
              <a:gd name="connsiteX1" fmla="*/ 1476376 w 1833563"/>
              <a:gd name="connsiteY1" fmla="*/ 264617 h 355987"/>
              <a:gd name="connsiteX2" fmla="*/ 528637 w 1833563"/>
              <a:gd name="connsiteY2" fmla="*/ 45542 h 355987"/>
              <a:gd name="connsiteX3" fmla="*/ 0 w 1833563"/>
              <a:gd name="connsiteY3" fmla="*/ 7442 h 355987"/>
              <a:gd name="connsiteX0" fmla="*/ 1833563 w 1833563"/>
              <a:gd name="connsiteY0" fmla="*/ 347663 h 348545"/>
              <a:gd name="connsiteX1" fmla="*/ 1476376 w 1833563"/>
              <a:gd name="connsiteY1" fmla="*/ 257175 h 348545"/>
              <a:gd name="connsiteX2" fmla="*/ 528637 w 1833563"/>
              <a:gd name="connsiteY2" fmla="*/ 38100 h 348545"/>
              <a:gd name="connsiteX3" fmla="*/ 0 w 1833563"/>
              <a:gd name="connsiteY3" fmla="*/ 0 h 348545"/>
              <a:gd name="connsiteX0" fmla="*/ 1833563 w 1833563"/>
              <a:gd name="connsiteY0" fmla="*/ 355105 h 355987"/>
              <a:gd name="connsiteX1" fmla="*/ 1476376 w 1833563"/>
              <a:gd name="connsiteY1" fmla="*/ 264617 h 355987"/>
              <a:gd name="connsiteX2" fmla="*/ 528637 w 1833563"/>
              <a:gd name="connsiteY2" fmla="*/ 45542 h 355987"/>
              <a:gd name="connsiteX3" fmla="*/ 0 w 1833563"/>
              <a:gd name="connsiteY3" fmla="*/ 7442 h 355987"/>
              <a:gd name="connsiteX0" fmla="*/ 1833563 w 1833563"/>
              <a:gd name="connsiteY0" fmla="*/ 348794 h 349676"/>
              <a:gd name="connsiteX1" fmla="*/ 1476376 w 1833563"/>
              <a:gd name="connsiteY1" fmla="*/ 258306 h 349676"/>
              <a:gd name="connsiteX2" fmla="*/ 528637 w 1833563"/>
              <a:gd name="connsiteY2" fmla="*/ 39231 h 349676"/>
              <a:gd name="connsiteX3" fmla="*/ 0 w 1833563"/>
              <a:gd name="connsiteY3" fmla="*/ 1131 h 349676"/>
              <a:gd name="connsiteX0" fmla="*/ 1833563 w 1833563"/>
              <a:gd name="connsiteY0" fmla="*/ 348794 h 348794"/>
              <a:gd name="connsiteX1" fmla="*/ 1476376 w 1833563"/>
              <a:gd name="connsiteY1" fmla="*/ 258306 h 348794"/>
              <a:gd name="connsiteX2" fmla="*/ 528637 w 1833563"/>
              <a:gd name="connsiteY2" fmla="*/ 39231 h 348794"/>
              <a:gd name="connsiteX3" fmla="*/ 0 w 1833563"/>
              <a:gd name="connsiteY3" fmla="*/ 1131 h 348794"/>
              <a:gd name="connsiteX0" fmla="*/ 1833563 w 1833563"/>
              <a:gd name="connsiteY0" fmla="*/ 347663 h 347663"/>
              <a:gd name="connsiteX1" fmla="*/ 1347789 w 1833563"/>
              <a:gd name="connsiteY1" fmla="*/ 209550 h 347663"/>
              <a:gd name="connsiteX2" fmla="*/ 528637 w 1833563"/>
              <a:gd name="connsiteY2" fmla="*/ 38100 h 347663"/>
              <a:gd name="connsiteX3" fmla="*/ 0 w 1833563"/>
              <a:gd name="connsiteY3" fmla="*/ 0 h 347663"/>
              <a:gd name="connsiteX0" fmla="*/ 1833563 w 1833563"/>
              <a:gd name="connsiteY0" fmla="*/ 347663 h 347663"/>
              <a:gd name="connsiteX1" fmla="*/ 1347789 w 1833563"/>
              <a:gd name="connsiteY1" fmla="*/ 209550 h 347663"/>
              <a:gd name="connsiteX2" fmla="*/ 528637 w 1833563"/>
              <a:gd name="connsiteY2" fmla="*/ 38100 h 347663"/>
              <a:gd name="connsiteX3" fmla="*/ 0 w 1833563"/>
              <a:gd name="connsiteY3" fmla="*/ 0 h 34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3563" h="347663">
                <a:moveTo>
                  <a:pt x="1833563" y="347663"/>
                </a:moveTo>
                <a:cubicBezTo>
                  <a:pt x="1685925" y="346075"/>
                  <a:pt x="1565277" y="280194"/>
                  <a:pt x="1347789" y="209550"/>
                </a:cubicBezTo>
                <a:cubicBezTo>
                  <a:pt x="1130301" y="138906"/>
                  <a:pt x="753268" y="73025"/>
                  <a:pt x="528637" y="38100"/>
                </a:cubicBezTo>
                <a:cubicBezTo>
                  <a:pt x="304006" y="3175"/>
                  <a:pt x="152002" y="2381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4800600" y="4419599"/>
            <a:ext cx="1828800" cy="1095375"/>
          </a:xfrm>
          <a:custGeom>
            <a:avLst/>
            <a:gdLst>
              <a:gd name="connsiteX0" fmla="*/ 1828800 w 1828800"/>
              <a:gd name="connsiteY0" fmla="*/ 1095375 h 1168257"/>
              <a:gd name="connsiteX1" fmla="*/ 1509713 w 1828800"/>
              <a:gd name="connsiteY1" fmla="*/ 1090613 h 1168257"/>
              <a:gd name="connsiteX2" fmla="*/ 766763 w 1828800"/>
              <a:gd name="connsiteY2" fmla="*/ 300038 h 1168257"/>
              <a:gd name="connsiteX3" fmla="*/ 0 w 1828800"/>
              <a:gd name="connsiteY3" fmla="*/ 0 h 1168257"/>
              <a:gd name="connsiteX0" fmla="*/ 1828800 w 1828800"/>
              <a:gd name="connsiteY0" fmla="*/ 1095375 h 1177653"/>
              <a:gd name="connsiteX1" fmla="*/ 1509713 w 1828800"/>
              <a:gd name="connsiteY1" fmla="*/ 1090613 h 1177653"/>
              <a:gd name="connsiteX2" fmla="*/ 609601 w 1828800"/>
              <a:gd name="connsiteY2" fmla="*/ 166688 h 1177653"/>
              <a:gd name="connsiteX3" fmla="*/ 0 w 1828800"/>
              <a:gd name="connsiteY3" fmla="*/ 0 h 1177653"/>
              <a:gd name="connsiteX0" fmla="*/ 1828800 w 1828800"/>
              <a:gd name="connsiteY0" fmla="*/ 1095375 h 1106772"/>
              <a:gd name="connsiteX1" fmla="*/ 1290638 w 1828800"/>
              <a:gd name="connsiteY1" fmla="*/ 785813 h 1106772"/>
              <a:gd name="connsiteX2" fmla="*/ 609601 w 1828800"/>
              <a:gd name="connsiteY2" fmla="*/ 166688 h 1106772"/>
              <a:gd name="connsiteX3" fmla="*/ 0 w 1828800"/>
              <a:gd name="connsiteY3" fmla="*/ 0 h 1106772"/>
              <a:gd name="connsiteX0" fmla="*/ 1828800 w 1828800"/>
              <a:gd name="connsiteY0" fmla="*/ 1095375 h 1095375"/>
              <a:gd name="connsiteX1" fmla="*/ 1290638 w 1828800"/>
              <a:gd name="connsiteY1" fmla="*/ 785813 h 1095375"/>
              <a:gd name="connsiteX2" fmla="*/ 609601 w 1828800"/>
              <a:gd name="connsiteY2" fmla="*/ 166688 h 1095375"/>
              <a:gd name="connsiteX3" fmla="*/ 0 w 1828800"/>
              <a:gd name="connsiteY3" fmla="*/ 0 h 1095375"/>
              <a:gd name="connsiteX0" fmla="*/ 1828800 w 1828800"/>
              <a:gd name="connsiteY0" fmla="*/ 1095375 h 1095375"/>
              <a:gd name="connsiteX1" fmla="*/ 1290638 w 1828800"/>
              <a:gd name="connsiteY1" fmla="*/ 785813 h 1095375"/>
              <a:gd name="connsiteX2" fmla="*/ 609601 w 1828800"/>
              <a:gd name="connsiteY2" fmla="*/ 166688 h 1095375"/>
              <a:gd name="connsiteX3" fmla="*/ 0 w 1828800"/>
              <a:gd name="connsiteY3" fmla="*/ 0 h 1095375"/>
              <a:gd name="connsiteX0" fmla="*/ 1828800 w 1828800"/>
              <a:gd name="connsiteY0" fmla="*/ 1095375 h 1095375"/>
              <a:gd name="connsiteX1" fmla="*/ 1266826 w 1828800"/>
              <a:gd name="connsiteY1" fmla="*/ 738188 h 1095375"/>
              <a:gd name="connsiteX2" fmla="*/ 609601 w 1828800"/>
              <a:gd name="connsiteY2" fmla="*/ 166688 h 1095375"/>
              <a:gd name="connsiteX3" fmla="*/ 0 w 1828800"/>
              <a:gd name="connsiteY3" fmla="*/ 0 h 1095375"/>
              <a:gd name="connsiteX0" fmla="*/ 1828800 w 1828800"/>
              <a:gd name="connsiteY0" fmla="*/ 1095375 h 1095375"/>
              <a:gd name="connsiteX1" fmla="*/ 1266826 w 1828800"/>
              <a:gd name="connsiteY1" fmla="*/ 738188 h 1095375"/>
              <a:gd name="connsiteX2" fmla="*/ 609601 w 1828800"/>
              <a:gd name="connsiteY2" fmla="*/ 166688 h 1095375"/>
              <a:gd name="connsiteX3" fmla="*/ 0 w 1828800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095375">
                <a:moveTo>
                  <a:pt x="1828800" y="1095375"/>
                </a:moveTo>
                <a:cubicBezTo>
                  <a:pt x="1600596" y="1087834"/>
                  <a:pt x="1450976" y="907256"/>
                  <a:pt x="1266826" y="738188"/>
                </a:cubicBezTo>
                <a:cubicBezTo>
                  <a:pt x="1082676" y="569120"/>
                  <a:pt x="820739" y="289719"/>
                  <a:pt x="609601" y="166688"/>
                </a:cubicBezTo>
                <a:cubicBezTo>
                  <a:pt x="398463" y="43657"/>
                  <a:pt x="248047" y="6747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441" y="6513148"/>
            <a:ext cx="419159" cy="333422"/>
          </a:xfrm>
          <a:prstGeom prst="rect">
            <a:avLst/>
          </a:prstGeom>
          <a:noFill/>
        </p:spPr>
      </p:pic>
      <p:sp>
        <p:nvSpPr>
          <p:cNvPr id="54" name="TextBox 53"/>
          <p:cNvSpPr txBox="1"/>
          <p:nvPr/>
        </p:nvSpPr>
        <p:spPr>
          <a:xfrm>
            <a:off x="3505200" y="4724400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HOST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3505200" y="2362200"/>
            <a:ext cx="2133600" cy="23622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0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  <p:bldP spid="24" grpId="0" animBg="1"/>
      <p:bldP spid="31" grpId="0" animBg="1"/>
      <p:bldP spid="31" grpId="1" animBg="1"/>
      <p:bldP spid="47" grpId="0" animBg="1"/>
      <p:bldP spid="48" grpId="0" animBg="1"/>
      <p:bldP spid="49" grpId="0" animBg="1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219200"/>
          </a:xfrm>
        </p:spPr>
        <p:txBody>
          <a:bodyPr/>
          <a:lstStyle/>
          <a:p>
            <a:r>
              <a:rPr lang="en-US" dirty="0" smtClean="0"/>
              <a:t>On-demand loading of DSP</a:t>
            </a:r>
          </a:p>
          <a:p>
            <a:pPr lvl="1"/>
            <a:r>
              <a:rPr lang="en-US" dirty="0" smtClean="0"/>
              <a:t>Load DSPs in any order</a:t>
            </a:r>
            <a:endParaRPr lang="en-US" dirty="0"/>
          </a:p>
          <a:p>
            <a:pPr lvl="1"/>
            <a:r>
              <a:rPr lang="en-US" dirty="0" smtClean="0"/>
              <a:t>Run host program first (or at an time)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DSP Loading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629400" y="2667000"/>
            <a:ext cx="1219200" cy="810399"/>
            <a:chOff x="6400800" y="2438400"/>
            <a:chExt cx="1219200" cy="810399"/>
          </a:xfrm>
        </p:grpSpPr>
        <p:sp>
          <p:nvSpPr>
            <p:cNvPr id="7" name="Rectangle 6"/>
            <p:cNvSpPr/>
            <p:nvPr/>
          </p:nvSpPr>
          <p:spPr>
            <a:xfrm>
              <a:off x="6400800" y="2438400"/>
              <a:ext cx="1219200" cy="533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34583" y="2971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DSP1</a:t>
              </a:r>
              <a:endParaRPr lang="en-US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629400" y="3581400"/>
            <a:ext cx="1219200" cy="810399"/>
            <a:chOff x="6400800" y="2438400"/>
            <a:chExt cx="1219200" cy="810399"/>
          </a:xfrm>
        </p:grpSpPr>
        <p:sp>
          <p:nvSpPr>
            <p:cNvPr id="10" name="Rectangle 9"/>
            <p:cNvSpPr/>
            <p:nvPr/>
          </p:nvSpPr>
          <p:spPr>
            <a:xfrm>
              <a:off x="6400800" y="2438400"/>
              <a:ext cx="1219200" cy="533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34583" y="2971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DSP2</a:t>
              </a:r>
              <a:endParaRPr lang="en-US" sz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29400" y="4495800"/>
            <a:ext cx="1219200" cy="810399"/>
            <a:chOff x="6400800" y="2438400"/>
            <a:chExt cx="1219200" cy="810399"/>
          </a:xfrm>
        </p:grpSpPr>
        <p:sp>
          <p:nvSpPr>
            <p:cNvPr id="13" name="Rectangle 12"/>
            <p:cNvSpPr/>
            <p:nvPr/>
          </p:nvSpPr>
          <p:spPr>
            <a:xfrm>
              <a:off x="6400800" y="2438400"/>
              <a:ext cx="1219200" cy="533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34583" y="2971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DSP3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29400" y="5410200"/>
            <a:ext cx="1219200" cy="810399"/>
            <a:chOff x="6400800" y="2438400"/>
            <a:chExt cx="1219200" cy="810399"/>
          </a:xfrm>
        </p:grpSpPr>
        <p:sp>
          <p:nvSpPr>
            <p:cNvPr id="16" name="Rectangle 15"/>
            <p:cNvSpPr/>
            <p:nvPr/>
          </p:nvSpPr>
          <p:spPr>
            <a:xfrm>
              <a:off x="6400800" y="2438400"/>
              <a:ext cx="1219200" cy="5334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34583" y="2971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DSP4</a:t>
              </a:r>
              <a:endParaRPr lang="en-US" sz="1200" dirty="0"/>
            </a:p>
          </p:txBody>
        </p:sp>
      </p:grpSp>
      <p:sp>
        <p:nvSpPr>
          <p:cNvPr id="18" name="TextBox 17" hidden="1"/>
          <p:cNvSpPr txBox="1"/>
          <p:nvPr/>
        </p:nvSpPr>
        <p:spPr>
          <a:xfrm>
            <a:off x="6781800" y="3733801"/>
            <a:ext cx="914400" cy="228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tIns="4572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Program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781800" y="2819400"/>
            <a:ext cx="914400" cy="228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tIns="4572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Program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781800" y="4648200"/>
            <a:ext cx="914400" cy="228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tIns="4572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Program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781800" y="5562600"/>
            <a:ext cx="914400" cy="228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tIns="45720" bIns="4572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Program</a:t>
            </a:r>
            <a:endParaRPr lang="en-US" sz="12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3657600" y="2667000"/>
            <a:ext cx="1219200" cy="1219200"/>
            <a:chOff x="3429000" y="2819400"/>
            <a:chExt cx="1219200" cy="1219200"/>
          </a:xfrm>
        </p:grpSpPr>
        <p:sp>
          <p:nvSpPr>
            <p:cNvPr id="23" name="TextBox 22"/>
            <p:cNvSpPr txBox="1"/>
            <p:nvPr/>
          </p:nvSpPr>
          <p:spPr>
            <a:xfrm>
              <a:off x="3429000" y="2819400"/>
              <a:ext cx="12192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tIns="45720" bIns="45720" rtlCol="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/>
                <a:t>Program</a:t>
              </a:r>
              <a:endParaRPr lang="en-US" sz="12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429000" y="3810000"/>
              <a:ext cx="1219200" cy="228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/>
                <a:t>IPC</a:t>
              </a:r>
              <a:endParaRPr lang="en-US" sz="1000" dirty="0"/>
            </a:p>
          </p:txBody>
        </p:sp>
        <p:cxnSp>
          <p:nvCxnSpPr>
            <p:cNvPr id="25" name="Straight Arrow Connector 24"/>
            <p:cNvCxnSpPr>
              <a:stCxn id="23" idx="2"/>
              <a:endCxn id="24" idx="0"/>
            </p:cNvCxnSpPr>
            <p:nvPr/>
          </p:nvCxnSpPr>
          <p:spPr>
            <a:xfrm>
              <a:off x="4038600" y="3276600"/>
              <a:ext cx="0" cy="533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Ipc_attach"/>
          <p:cNvGrpSpPr/>
          <p:nvPr/>
        </p:nvGrpSpPr>
        <p:grpSpPr>
          <a:xfrm>
            <a:off x="4267200" y="3276600"/>
            <a:ext cx="1258907" cy="246221"/>
            <a:chOff x="4267200" y="3276600"/>
            <a:chExt cx="1258907" cy="246221"/>
          </a:xfrm>
        </p:grpSpPr>
        <p:sp>
          <p:nvSpPr>
            <p:cNvPr id="26" name="TextBox 25"/>
            <p:cNvSpPr txBox="1"/>
            <p:nvPr/>
          </p:nvSpPr>
          <p:spPr>
            <a:xfrm>
              <a:off x="4572000" y="3276600"/>
              <a:ext cx="954107" cy="24622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 anchor="ctr" anchorCtr="0">
              <a:spAutoFit/>
            </a:bodyPr>
            <a:lstStyle/>
            <a:p>
              <a:r>
                <a:rPr lang="en-US" sz="1000" dirty="0" err="1" smtClean="0">
                  <a:solidFill>
                    <a:schemeClr val="accent1">
                      <a:lumMod val="75000"/>
                    </a:schemeClr>
                  </a:solidFill>
                  <a:latin typeface="Lucida Console" panose="020B0609040504020204" pitchFamily="49" charset="0"/>
                </a:rPr>
                <a:t>Ipc_attach</a:t>
              </a:r>
              <a:endParaRPr lang="en-US" sz="1000" dirty="0">
                <a:solidFill>
                  <a:schemeClr val="accent1">
                    <a:lumMod val="75000"/>
                  </a:schemeClr>
                </a:solidFill>
                <a:latin typeface="Lucida Console" panose="020B0609040504020204" pitchFamily="49" charset="0"/>
              </a:endParaRPr>
            </a:p>
          </p:txBody>
        </p:sp>
        <p:cxnSp>
          <p:nvCxnSpPr>
            <p:cNvPr id="27" name="Straight Connector 26"/>
            <p:cNvCxnSpPr>
              <a:stCxn id="26" idx="1"/>
            </p:cNvCxnSpPr>
            <p:nvPr/>
          </p:nvCxnSpPr>
          <p:spPr>
            <a:xfrm flipH="1">
              <a:off x="4267200" y="3399711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4572000" y="3886200"/>
            <a:ext cx="381000" cy="762000"/>
            <a:chOff x="4343400" y="4038600"/>
            <a:chExt cx="381000" cy="762000"/>
          </a:xfrm>
        </p:grpSpPr>
        <p:sp>
          <p:nvSpPr>
            <p:cNvPr id="29" name="Rectangle 28"/>
            <p:cNvSpPr/>
            <p:nvPr/>
          </p:nvSpPr>
          <p:spPr>
            <a:xfrm>
              <a:off x="4343400" y="4191000"/>
              <a:ext cx="381000" cy="60960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343400" y="4343400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343400" y="4495800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343400" y="4648200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419600" y="4038600"/>
              <a:ext cx="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Freeform 33"/>
          <p:cNvSpPr/>
          <p:nvPr/>
        </p:nvSpPr>
        <p:spPr>
          <a:xfrm>
            <a:off x="4800600" y="2930950"/>
            <a:ext cx="1820132" cy="1189630"/>
          </a:xfrm>
          <a:custGeom>
            <a:avLst/>
            <a:gdLst>
              <a:gd name="connsiteX0" fmla="*/ 1893804 w 1893804"/>
              <a:gd name="connsiteY0" fmla="*/ 103844 h 1365021"/>
              <a:gd name="connsiteX1" fmla="*/ 1651120 w 1893804"/>
              <a:gd name="connsiteY1" fmla="*/ 108178 h 1365021"/>
              <a:gd name="connsiteX2" fmla="*/ 897065 w 1893804"/>
              <a:gd name="connsiteY2" fmla="*/ 1217592 h 1365021"/>
              <a:gd name="connsiteX3" fmla="*/ 0 w 1893804"/>
              <a:gd name="connsiteY3" fmla="*/ 1321600 h 1365021"/>
              <a:gd name="connsiteX0" fmla="*/ 1889470 w 1889470"/>
              <a:gd name="connsiteY0" fmla="*/ 94822 h 1373333"/>
              <a:gd name="connsiteX1" fmla="*/ 1651120 w 1889470"/>
              <a:gd name="connsiteY1" fmla="*/ 116490 h 1373333"/>
              <a:gd name="connsiteX2" fmla="*/ 897065 w 1889470"/>
              <a:gd name="connsiteY2" fmla="*/ 1225904 h 1373333"/>
              <a:gd name="connsiteX3" fmla="*/ 0 w 1889470"/>
              <a:gd name="connsiteY3" fmla="*/ 1329912 h 1373333"/>
              <a:gd name="connsiteX0" fmla="*/ 1889470 w 1889470"/>
              <a:gd name="connsiteY0" fmla="*/ 94822 h 1352667"/>
              <a:gd name="connsiteX1" fmla="*/ 1651120 w 1889470"/>
              <a:gd name="connsiteY1" fmla="*/ 116490 h 1352667"/>
              <a:gd name="connsiteX2" fmla="*/ 897065 w 1889470"/>
              <a:gd name="connsiteY2" fmla="*/ 1225904 h 1352667"/>
              <a:gd name="connsiteX3" fmla="*/ 0 w 1889470"/>
              <a:gd name="connsiteY3" fmla="*/ 1329912 h 1352667"/>
              <a:gd name="connsiteX0" fmla="*/ 1820132 w 1820132"/>
              <a:gd name="connsiteY0" fmla="*/ 94822 h 1355156"/>
              <a:gd name="connsiteX1" fmla="*/ 1581782 w 1820132"/>
              <a:gd name="connsiteY1" fmla="*/ 116490 h 1355156"/>
              <a:gd name="connsiteX2" fmla="*/ 827727 w 1820132"/>
              <a:gd name="connsiteY2" fmla="*/ 1225904 h 1355156"/>
              <a:gd name="connsiteX3" fmla="*/ 0 w 1820132"/>
              <a:gd name="connsiteY3" fmla="*/ 1334246 h 1355156"/>
              <a:gd name="connsiteX0" fmla="*/ 1820132 w 1820132"/>
              <a:gd name="connsiteY0" fmla="*/ 90441 h 1330218"/>
              <a:gd name="connsiteX1" fmla="*/ 1581782 w 1820132"/>
              <a:gd name="connsiteY1" fmla="*/ 112109 h 1330218"/>
              <a:gd name="connsiteX2" fmla="*/ 801725 w 1820132"/>
              <a:gd name="connsiteY2" fmla="*/ 1156518 h 1330218"/>
              <a:gd name="connsiteX3" fmla="*/ 0 w 1820132"/>
              <a:gd name="connsiteY3" fmla="*/ 1329865 h 1330218"/>
              <a:gd name="connsiteX0" fmla="*/ 1820132 w 1820132"/>
              <a:gd name="connsiteY0" fmla="*/ 36416 h 1275840"/>
              <a:gd name="connsiteX1" fmla="*/ 1421437 w 1820132"/>
              <a:gd name="connsiteY1" fmla="*/ 209762 h 1275840"/>
              <a:gd name="connsiteX2" fmla="*/ 801725 w 1820132"/>
              <a:gd name="connsiteY2" fmla="*/ 1102493 h 1275840"/>
              <a:gd name="connsiteX3" fmla="*/ 0 w 1820132"/>
              <a:gd name="connsiteY3" fmla="*/ 1275840 h 1275840"/>
              <a:gd name="connsiteX0" fmla="*/ 1820132 w 1820132"/>
              <a:gd name="connsiteY0" fmla="*/ 0 h 1239424"/>
              <a:gd name="connsiteX1" fmla="*/ 1421437 w 1820132"/>
              <a:gd name="connsiteY1" fmla="*/ 173346 h 1239424"/>
              <a:gd name="connsiteX2" fmla="*/ 801725 w 1820132"/>
              <a:gd name="connsiteY2" fmla="*/ 1066077 h 1239424"/>
              <a:gd name="connsiteX3" fmla="*/ 0 w 1820132"/>
              <a:gd name="connsiteY3" fmla="*/ 1239424 h 1239424"/>
              <a:gd name="connsiteX0" fmla="*/ 1820132 w 1820132"/>
              <a:gd name="connsiteY0" fmla="*/ 0 h 1239424"/>
              <a:gd name="connsiteX1" fmla="*/ 1391101 w 1820132"/>
              <a:gd name="connsiteY1" fmla="*/ 225350 h 1239424"/>
              <a:gd name="connsiteX2" fmla="*/ 801725 w 1820132"/>
              <a:gd name="connsiteY2" fmla="*/ 1066077 h 1239424"/>
              <a:gd name="connsiteX3" fmla="*/ 0 w 1820132"/>
              <a:gd name="connsiteY3" fmla="*/ 1239424 h 1239424"/>
              <a:gd name="connsiteX0" fmla="*/ 1811079 w 1811079"/>
              <a:gd name="connsiteY0" fmla="*/ 0 h 1148889"/>
              <a:gd name="connsiteX1" fmla="*/ 1391101 w 1811079"/>
              <a:gd name="connsiteY1" fmla="*/ 134815 h 1148889"/>
              <a:gd name="connsiteX2" fmla="*/ 801725 w 1811079"/>
              <a:gd name="connsiteY2" fmla="*/ 975542 h 1148889"/>
              <a:gd name="connsiteX3" fmla="*/ 0 w 1811079"/>
              <a:gd name="connsiteY3" fmla="*/ 1148889 h 1148889"/>
              <a:gd name="connsiteX0" fmla="*/ 1820132 w 1820132"/>
              <a:gd name="connsiteY0" fmla="*/ 0 h 1189630"/>
              <a:gd name="connsiteX1" fmla="*/ 1391101 w 1820132"/>
              <a:gd name="connsiteY1" fmla="*/ 175556 h 1189630"/>
              <a:gd name="connsiteX2" fmla="*/ 801725 w 1820132"/>
              <a:gd name="connsiteY2" fmla="*/ 1016283 h 1189630"/>
              <a:gd name="connsiteX3" fmla="*/ 0 w 1820132"/>
              <a:gd name="connsiteY3" fmla="*/ 1189630 h 1189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132" h="1189630">
                <a:moveTo>
                  <a:pt x="1820132" y="0"/>
                </a:moveTo>
                <a:cubicBezTo>
                  <a:pt x="1634507" y="4695"/>
                  <a:pt x="1560835" y="6176"/>
                  <a:pt x="1391101" y="175556"/>
                </a:cubicBezTo>
                <a:cubicBezTo>
                  <a:pt x="1221367" y="344936"/>
                  <a:pt x="1033575" y="847271"/>
                  <a:pt x="801725" y="1016283"/>
                </a:cubicBezTo>
                <a:cubicBezTo>
                  <a:pt x="569875" y="1185295"/>
                  <a:pt x="323940" y="1186740"/>
                  <a:pt x="0" y="1189630"/>
                </a:cubicBezTo>
              </a:path>
            </a:pathLst>
          </a:custGeom>
          <a:ln w="12700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 hidden="1"/>
          <p:cNvSpPr/>
          <p:nvPr/>
        </p:nvSpPr>
        <p:spPr>
          <a:xfrm>
            <a:off x="4800600" y="3848103"/>
            <a:ext cx="1824894" cy="421014"/>
          </a:xfrm>
          <a:custGeom>
            <a:avLst/>
            <a:gdLst>
              <a:gd name="connsiteX0" fmla="*/ 1893804 w 1893804"/>
              <a:gd name="connsiteY0" fmla="*/ 103844 h 1365021"/>
              <a:gd name="connsiteX1" fmla="*/ 1651120 w 1893804"/>
              <a:gd name="connsiteY1" fmla="*/ 108178 h 1365021"/>
              <a:gd name="connsiteX2" fmla="*/ 897065 w 1893804"/>
              <a:gd name="connsiteY2" fmla="*/ 1217592 h 1365021"/>
              <a:gd name="connsiteX3" fmla="*/ 0 w 1893804"/>
              <a:gd name="connsiteY3" fmla="*/ 1321600 h 1365021"/>
              <a:gd name="connsiteX0" fmla="*/ 1889470 w 1889470"/>
              <a:gd name="connsiteY0" fmla="*/ 94822 h 1373333"/>
              <a:gd name="connsiteX1" fmla="*/ 1651120 w 1889470"/>
              <a:gd name="connsiteY1" fmla="*/ 116490 h 1373333"/>
              <a:gd name="connsiteX2" fmla="*/ 897065 w 1889470"/>
              <a:gd name="connsiteY2" fmla="*/ 1225904 h 1373333"/>
              <a:gd name="connsiteX3" fmla="*/ 0 w 1889470"/>
              <a:gd name="connsiteY3" fmla="*/ 1329912 h 1373333"/>
              <a:gd name="connsiteX0" fmla="*/ 1889470 w 1889470"/>
              <a:gd name="connsiteY0" fmla="*/ 94822 h 1352667"/>
              <a:gd name="connsiteX1" fmla="*/ 1651120 w 1889470"/>
              <a:gd name="connsiteY1" fmla="*/ 116490 h 1352667"/>
              <a:gd name="connsiteX2" fmla="*/ 897065 w 1889470"/>
              <a:gd name="connsiteY2" fmla="*/ 1225904 h 1352667"/>
              <a:gd name="connsiteX3" fmla="*/ 0 w 1889470"/>
              <a:gd name="connsiteY3" fmla="*/ 1329912 h 1352667"/>
              <a:gd name="connsiteX0" fmla="*/ 1820132 w 1820132"/>
              <a:gd name="connsiteY0" fmla="*/ 94822 h 1355156"/>
              <a:gd name="connsiteX1" fmla="*/ 1581782 w 1820132"/>
              <a:gd name="connsiteY1" fmla="*/ 116490 h 1355156"/>
              <a:gd name="connsiteX2" fmla="*/ 827727 w 1820132"/>
              <a:gd name="connsiteY2" fmla="*/ 1225904 h 1355156"/>
              <a:gd name="connsiteX3" fmla="*/ 0 w 1820132"/>
              <a:gd name="connsiteY3" fmla="*/ 1334246 h 1355156"/>
              <a:gd name="connsiteX0" fmla="*/ 1820132 w 1820132"/>
              <a:gd name="connsiteY0" fmla="*/ 90441 h 1330218"/>
              <a:gd name="connsiteX1" fmla="*/ 1581782 w 1820132"/>
              <a:gd name="connsiteY1" fmla="*/ 112109 h 1330218"/>
              <a:gd name="connsiteX2" fmla="*/ 801725 w 1820132"/>
              <a:gd name="connsiteY2" fmla="*/ 1156518 h 1330218"/>
              <a:gd name="connsiteX3" fmla="*/ 0 w 1820132"/>
              <a:gd name="connsiteY3" fmla="*/ 1329865 h 1330218"/>
              <a:gd name="connsiteX0" fmla="*/ 1820132 w 1820132"/>
              <a:gd name="connsiteY0" fmla="*/ 36416 h 1275840"/>
              <a:gd name="connsiteX1" fmla="*/ 1421437 w 1820132"/>
              <a:gd name="connsiteY1" fmla="*/ 209762 h 1275840"/>
              <a:gd name="connsiteX2" fmla="*/ 801725 w 1820132"/>
              <a:gd name="connsiteY2" fmla="*/ 1102493 h 1275840"/>
              <a:gd name="connsiteX3" fmla="*/ 0 w 1820132"/>
              <a:gd name="connsiteY3" fmla="*/ 1275840 h 1275840"/>
              <a:gd name="connsiteX0" fmla="*/ 1820132 w 1820132"/>
              <a:gd name="connsiteY0" fmla="*/ 0 h 1239424"/>
              <a:gd name="connsiteX1" fmla="*/ 1421437 w 1820132"/>
              <a:gd name="connsiteY1" fmla="*/ 173346 h 1239424"/>
              <a:gd name="connsiteX2" fmla="*/ 801725 w 1820132"/>
              <a:gd name="connsiteY2" fmla="*/ 1066077 h 1239424"/>
              <a:gd name="connsiteX3" fmla="*/ 0 w 1820132"/>
              <a:gd name="connsiteY3" fmla="*/ 1239424 h 1239424"/>
              <a:gd name="connsiteX0" fmla="*/ 1820132 w 1820132"/>
              <a:gd name="connsiteY0" fmla="*/ 0 h 1239424"/>
              <a:gd name="connsiteX1" fmla="*/ 1391101 w 1820132"/>
              <a:gd name="connsiteY1" fmla="*/ 225350 h 1239424"/>
              <a:gd name="connsiteX2" fmla="*/ 801725 w 1820132"/>
              <a:gd name="connsiteY2" fmla="*/ 1066077 h 1239424"/>
              <a:gd name="connsiteX3" fmla="*/ 0 w 1820132"/>
              <a:gd name="connsiteY3" fmla="*/ 1239424 h 1239424"/>
              <a:gd name="connsiteX0" fmla="*/ 1811079 w 1811079"/>
              <a:gd name="connsiteY0" fmla="*/ 0 h 1148889"/>
              <a:gd name="connsiteX1" fmla="*/ 1391101 w 1811079"/>
              <a:gd name="connsiteY1" fmla="*/ 134815 h 1148889"/>
              <a:gd name="connsiteX2" fmla="*/ 801725 w 1811079"/>
              <a:gd name="connsiteY2" fmla="*/ 975542 h 1148889"/>
              <a:gd name="connsiteX3" fmla="*/ 0 w 1811079"/>
              <a:gd name="connsiteY3" fmla="*/ 1148889 h 1148889"/>
              <a:gd name="connsiteX0" fmla="*/ 1820132 w 1820132"/>
              <a:gd name="connsiteY0" fmla="*/ 0 h 1189630"/>
              <a:gd name="connsiteX1" fmla="*/ 1391101 w 1820132"/>
              <a:gd name="connsiteY1" fmla="*/ 175556 h 1189630"/>
              <a:gd name="connsiteX2" fmla="*/ 801725 w 1820132"/>
              <a:gd name="connsiteY2" fmla="*/ 1016283 h 1189630"/>
              <a:gd name="connsiteX3" fmla="*/ 0 w 1820132"/>
              <a:gd name="connsiteY3" fmla="*/ 1189630 h 1189630"/>
              <a:gd name="connsiteX0" fmla="*/ 1820132 w 1820132"/>
              <a:gd name="connsiteY0" fmla="*/ 0 h 1218205"/>
              <a:gd name="connsiteX1" fmla="*/ 1391101 w 1820132"/>
              <a:gd name="connsiteY1" fmla="*/ 175556 h 1218205"/>
              <a:gd name="connsiteX2" fmla="*/ 801725 w 1820132"/>
              <a:gd name="connsiteY2" fmla="*/ 1016283 h 1218205"/>
              <a:gd name="connsiteX3" fmla="*/ 0 w 1820132"/>
              <a:gd name="connsiteY3" fmla="*/ 1218205 h 1218205"/>
              <a:gd name="connsiteX0" fmla="*/ 1810607 w 1810607"/>
              <a:gd name="connsiteY0" fmla="*/ 625957 h 1044062"/>
              <a:gd name="connsiteX1" fmla="*/ 1391101 w 1810607"/>
              <a:gd name="connsiteY1" fmla="*/ 1413 h 1044062"/>
              <a:gd name="connsiteX2" fmla="*/ 801725 w 1810607"/>
              <a:gd name="connsiteY2" fmla="*/ 842140 h 1044062"/>
              <a:gd name="connsiteX3" fmla="*/ 0 w 1810607"/>
              <a:gd name="connsiteY3" fmla="*/ 1044062 h 1044062"/>
              <a:gd name="connsiteX0" fmla="*/ 1810607 w 1810607"/>
              <a:gd name="connsiteY0" fmla="*/ 0 h 418105"/>
              <a:gd name="connsiteX1" fmla="*/ 1443488 w 1810607"/>
              <a:gd name="connsiteY1" fmla="*/ 27918 h 418105"/>
              <a:gd name="connsiteX2" fmla="*/ 801725 w 1810607"/>
              <a:gd name="connsiteY2" fmla="*/ 216183 h 418105"/>
              <a:gd name="connsiteX3" fmla="*/ 0 w 1810607"/>
              <a:gd name="connsiteY3" fmla="*/ 418105 h 418105"/>
              <a:gd name="connsiteX0" fmla="*/ 1810607 w 1810607"/>
              <a:gd name="connsiteY0" fmla="*/ 6210 h 424315"/>
              <a:gd name="connsiteX1" fmla="*/ 1443488 w 1810607"/>
              <a:gd name="connsiteY1" fmla="*/ 34128 h 424315"/>
              <a:gd name="connsiteX2" fmla="*/ 544550 w 1810607"/>
              <a:gd name="connsiteY2" fmla="*/ 355743 h 424315"/>
              <a:gd name="connsiteX3" fmla="*/ 0 w 1810607"/>
              <a:gd name="connsiteY3" fmla="*/ 424315 h 424315"/>
              <a:gd name="connsiteX0" fmla="*/ 1824895 w 1824895"/>
              <a:gd name="connsiteY0" fmla="*/ 6210 h 424315"/>
              <a:gd name="connsiteX1" fmla="*/ 1443488 w 1824895"/>
              <a:gd name="connsiteY1" fmla="*/ 34128 h 424315"/>
              <a:gd name="connsiteX2" fmla="*/ 544550 w 1824895"/>
              <a:gd name="connsiteY2" fmla="*/ 355743 h 424315"/>
              <a:gd name="connsiteX3" fmla="*/ 0 w 1824895"/>
              <a:gd name="connsiteY3" fmla="*/ 424315 h 424315"/>
              <a:gd name="connsiteX0" fmla="*/ 1824895 w 1824895"/>
              <a:gd name="connsiteY0" fmla="*/ 4585 h 422690"/>
              <a:gd name="connsiteX1" fmla="*/ 1443488 w 1824895"/>
              <a:gd name="connsiteY1" fmla="*/ 32503 h 422690"/>
              <a:gd name="connsiteX2" fmla="*/ 544550 w 1824895"/>
              <a:gd name="connsiteY2" fmla="*/ 354118 h 422690"/>
              <a:gd name="connsiteX3" fmla="*/ 0 w 1824895"/>
              <a:gd name="connsiteY3" fmla="*/ 422690 h 422690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19315"/>
              <a:gd name="connsiteX1" fmla="*/ 1367288 w 1824895"/>
              <a:gd name="connsiteY1" fmla="*/ 99356 h 419315"/>
              <a:gd name="connsiteX2" fmla="*/ 544550 w 1824895"/>
              <a:gd name="connsiteY2" fmla="*/ 349533 h 419315"/>
              <a:gd name="connsiteX3" fmla="*/ 0 w 1824895"/>
              <a:gd name="connsiteY3" fmla="*/ 418105 h 419315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26202"/>
              <a:gd name="connsiteX1" fmla="*/ 1367288 w 1824895"/>
              <a:gd name="connsiteY1" fmla="*/ 99356 h 426202"/>
              <a:gd name="connsiteX2" fmla="*/ 544550 w 1824895"/>
              <a:gd name="connsiteY2" fmla="*/ 349533 h 426202"/>
              <a:gd name="connsiteX3" fmla="*/ 0 w 1824895"/>
              <a:gd name="connsiteY3" fmla="*/ 418105 h 426202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18105"/>
              <a:gd name="connsiteX1" fmla="*/ 1367288 w 1824895"/>
              <a:gd name="connsiteY1" fmla="*/ 99356 h 418105"/>
              <a:gd name="connsiteX2" fmla="*/ 544550 w 1824895"/>
              <a:gd name="connsiteY2" fmla="*/ 349533 h 418105"/>
              <a:gd name="connsiteX3" fmla="*/ 0 w 1824895"/>
              <a:gd name="connsiteY3" fmla="*/ 418105 h 418105"/>
              <a:gd name="connsiteX0" fmla="*/ 1824895 w 1824895"/>
              <a:gd name="connsiteY0" fmla="*/ 0 h 421014"/>
              <a:gd name="connsiteX1" fmla="*/ 1367288 w 1824895"/>
              <a:gd name="connsiteY1" fmla="*/ 99356 h 421014"/>
              <a:gd name="connsiteX2" fmla="*/ 544550 w 1824895"/>
              <a:gd name="connsiteY2" fmla="*/ 349533 h 421014"/>
              <a:gd name="connsiteX3" fmla="*/ 0 w 1824895"/>
              <a:gd name="connsiteY3" fmla="*/ 418105 h 42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895" h="421014">
                <a:moveTo>
                  <a:pt x="1824895" y="0"/>
                </a:moveTo>
                <a:cubicBezTo>
                  <a:pt x="1658320" y="9457"/>
                  <a:pt x="1561629" y="26813"/>
                  <a:pt x="1367288" y="99356"/>
                </a:cubicBezTo>
                <a:cubicBezTo>
                  <a:pt x="1172947" y="171899"/>
                  <a:pt x="848630" y="272596"/>
                  <a:pt x="544550" y="349533"/>
                </a:cubicBezTo>
                <a:cubicBezTo>
                  <a:pt x="240470" y="426470"/>
                  <a:pt x="157253" y="424740"/>
                  <a:pt x="0" y="418105"/>
                </a:cubicBezTo>
              </a:path>
            </a:pathLst>
          </a:custGeom>
          <a:ln w="12700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791075" y="4419603"/>
            <a:ext cx="1833563" cy="347663"/>
          </a:xfrm>
          <a:custGeom>
            <a:avLst/>
            <a:gdLst>
              <a:gd name="connsiteX0" fmla="*/ 1833563 w 1833563"/>
              <a:gd name="connsiteY0" fmla="*/ 364637 h 364637"/>
              <a:gd name="connsiteX1" fmla="*/ 1604963 w 1833563"/>
              <a:gd name="connsiteY1" fmla="*/ 302724 h 364637"/>
              <a:gd name="connsiteX2" fmla="*/ 561975 w 1833563"/>
              <a:gd name="connsiteY2" fmla="*/ 31262 h 364637"/>
              <a:gd name="connsiteX3" fmla="*/ 0 w 1833563"/>
              <a:gd name="connsiteY3" fmla="*/ 16974 h 364637"/>
              <a:gd name="connsiteX0" fmla="*/ 1833563 w 1833563"/>
              <a:gd name="connsiteY0" fmla="*/ 364637 h 365494"/>
              <a:gd name="connsiteX1" fmla="*/ 1604963 w 1833563"/>
              <a:gd name="connsiteY1" fmla="*/ 302724 h 365494"/>
              <a:gd name="connsiteX2" fmla="*/ 561975 w 1833563"/>
              <a:gd name="connsiteY2" fmla="*/ 31262 h 365494"/>
              <a:gd name="connsiteX3" fmla="*/ 0 w 1833563"/>
              <a:gd name="connsiteY3" fmla="*/ 16974 h 365494"/>
              <a:gd name="connsiteX0" fmla="*/ 1833563 w 1833563"/>
              <a:gd name="connsiteY0" fmla="*/ 362853 h 363419"/>
              <a:gd name="connsiteX1" fmla="*/ 1476376 w 1833563"/>
              <a:gd name="connsiteY1" fmla="*/ 272365 h 363419"/>
              <a:gd name="connsiteX2" fmla="*/ 561975 w 1833563"/>
              <a:gd name="connsiteY2" fmla="*/ 29478 h 363419"/>
              <a:gd name="connsiteX3" fmla="*/ 0 w 1833563"/>
              <a:gd name="connsiteY3" fmla="*/ 15190 h 363419"/>
              <a:gd name="connsiteX0" fmla="*/ 1833563 w 1833563"/>
              <a:gd name="connsiteY0" fmla="*/ 362853 h 363802"/>
              <a:gd name="connsiteX1" fmla="*/ 1476376 w 1833563"/>
              <a:gd name="connsiteY1" fmla="*/ 272365 h 363802"/>
              <a:gd name="connsiteX2" fmla="*/ 561975 w 1833563"/>
              <a:gd name="connsiteY2" fmla="*/ 29478 h 363802"/>
              <a:gd name="connsiteX3" fmla="*/ 0 w 1833563"/>
              <a:gd name="connsiteY3" fmla="*/ 15190 h 363802"/>
              <a:gd name="connsiteX0" fmla="*/ 1833563 w 1833563"/>
              <a:gd name="connsiteY0" fmla="*/ 362853 h 365083"/>
              <a:gd name="connsiteX1" fmla="*/ 1476376 w 1833563"/>
              <a:gd name="connsiteY1" fmla="*/ 272365 h 365083"/>
              <a:gd name="connsiteX2" fmla="*/ 561975 w 1833563"/>
              <a:gd name="connsiteY2" fmla="*/ 29478 h 365083"/>
              <a:gd name="connsiteX3" fmla="*/ 0 w 1833563"/>
              <a:gd name="connsiteY3" fmla="*/ 15190 h 365083"/>
              <a:gd name="connsiteX0" fmla="*/ 1833563 w 1833563"/>
              <a:gd name="connsiteY0" fmla="*/ 368375 h 370605"/>
              <a:gd name="connsiteX1" fmla="*/ 1476376 w 1833563"/>
              <a:gd name="connsiteY1" fmla="*/ 277887 h 370605"/>
              <a:gd name="connsiteX2" fmla="*/ 561975 w 1833563"/>
              <a:gd name="connsiteY2" fmla="*/ 35000 h 370605"/>
              <a:gd name="connsiteX3" fmla="*/ 0 w 1833563"/>
              <a:gd name="connsiteY3" fmla="*/ 20712 h 370605"/>
              <a:gd name="connsiteX0" fmla="*/ 1833563 w 1833563"/>
              <a:gd name="connsiteY0" fmla="*/ 362418 h 364648"/>
              <a:gd name="connsiteX1" fmla="*/ 1476376 w 1833563"/>
              <a:gd name="connsiteY1" fmla="*/ 271930 h 364648"/>
              <a:gd name="connsiteX2" fmla="*/ 561975 w 1833563"/>
              <a:gd name="connsiteY2" fmla="*/ 29043 h 364648"/>
              <a:gd name="connsiteX3" fmla="*/ 0 w 1833563"/>
              <a:gd name="connsiteY3" fmla="*/ 14755 h 364648"/>
              <a:gd name="connsiteX0" fmla="*/ 1833563 w 1833563"/>
              <a:gd name="connsiteY0" fmla="*/ 352270 h 354500"/>
              <a:gd name="connsiteX1" fmla="*/ 1476376 w 1833563"/>
              <a:gd name="connsiteY1" fmla="*/ 261782 h 354500"/>
              <a:gd name="connsiteX2" fmla="*/ 561975 w 1833563"/>
              <a:gd name="connsiteY2" fmla="*/ 18895 h 354500"/>
              <a:gd name="connsiteX3" fmla="*/ 0 w 1833563"/>
              <a:gd name="connsiteY3" fmla="*/ 4607 h 354500"/>
              <a:gd name="connsiteX0" fmla="*/ 1833563 w 1833563"/>
              <a:gd name="connsiteY0" fmla="*/ 347663 h 348545"/>
              <a:gd name="connsiteX1" fmla="*/ 1476376 w 1833563"/>
              <a:gd name="connsiteY1" fmla="*/ 257175 h 348545"/>
              <a:gd name="connsiteX2" fmla="*/ 528637 w 1833563"/>
              <a:gd name="connsiteY2" fmla="*/ 38100 h 348545"/>
              <a:gd name="connsiteX3" fmla="*/ 0 w 1833563"/>
              <a:gd name="connsiteY3" fmla="*/ 0 h 348545"/>
              <a:gd name="connsiteX0" fmla="*/ 1833563 w 1833563"/>
              <a:gd name="connsiteY0" fmla="*/ 355105 h 355987"/>
              <a:gd name="connsiteX1" fmla="*/ 1476376 w 1833563"/>
              <a:gd name="connsiteY1" fmla="*/ 264617 h 355987"/>
              <a:gd name="connsiteX2" fmla="*/ 528637 w 1833563"/>
              <a:gd name="connsiteY2" fmla="*/ 45542 h 355987"/>
              <a:gd name="connsiteX3" fmla="*/ 0 w 1833563"/>
              <a:gd name="connsiteY3" fmla="*/ 7442 h 355987"/>
              <a:gd name="connsiteX0" fmla="*/ 1833563 w 1833563"/>
              <a:gd name="connsiteY0" fmla="*/ 347663 h 348545"/>
              <a:gd name="connsiteX1" fmla="*/ 1476376 w 1833563"/>
              <a:gd name="connsiteY1" fmla="*/ 257175 h 348545"/>
              <a:gd name="connsiteX2" fmla="*/ 528637 w 1833563"/>
              <a:gd name="connsiteY2" fmla="*/ 38100 h 348545"/>
              <a:gd name="connsiteX3" fmla="*/ 0 w 1833563"/>
              <a:gd name="connsiteY3" fmla="*/ 0 h 348545"/>
              <a:gd name="connsiteX0" fmla="*/ 1833563 w 1833563"/>
              <a:gd name="connsiteY0" fmla="*/ 355105 h 355987"/>
              <a:gd name="connsiteX1" fmla="*/ 1476376 w 1833563"/>
              <a:gd name="connsiteY1" fmla="*/ 264617 h 355987"/>
              <a:gd name="connsiteX2" fmla="*/ 528637 w 1833563"/>
              <a:gd name="connsiteY2" fmla="*/ 45542 h 355987"/>
              <a:gd name="connsiteX3" fmla="*/ 0 w 1833563"/>
              <a:gd name="connsiteY3" fmla="*/ 7442 h 355987"/>
              <a:gd name="connsiteX0" fmla="*/ 1833563 w 1833563"/>
              <a:gd name="connsiteY0" fmla="*/ 348794 h 349676"/>
              <a:gd name="connsiteX1" fmla="*/ 1476376 w 1833563"/>
              <a:gd name="connsiteY1" fmla="*/ 258306 h 349676"/>
              <a:gd name="connsiteX2" fmla="*/ 528637 w 1833563"/>
              <a:gd name="connsiteY2" fmla="*/ 39231 h 349676"/>
              <a:gd name="connsiteX3" fmla="*/ 0 w 1833563"/>
              <a:gd name="connsiteY3" fmla="*/ 1131 h 349676"/>
              <a:gd name="connsiteX0" fmla="*/ 1833563 w 1833563"/>
              <a:gd name="connsiteY0" fmla="*/ 348794 h 348794"/>
              <a:gd name="connsiteX1" fmla="*/ 1476376 w 1833563"/>
              <a:gd name="connsiteY1" fmla="*/ 258306 h 348794"/>
              <a:gd name="connsiteX2" fmla="*/ 528637 w 1833563"/>
              <a:gd name="connsiteY2" fmla="*/ 39231 h 348794"/>
              <a:gd name="connsiteX3" fmla="*/ 0 w 1833563"/>
              <a:gd name="connsiteY3" fmla="*/ 1131 h 348794"/>
              <a:gd name="connsiteX0" fmla="*/ 1833563 w 1833563"/>
              <a:gd name="connsiteY0" fmla="*/ 347663 h 347663"/>
              <a:gd name="connsiteX1" fmla="*/ 1347789 w 1833563"/>
              <a:gd name="connsiteY1" fmla="*/ 209550 h 347663"/>
              <a:gd name="connsiteX2" fmla="*/ 528637 w 1833563"/>
              <a:gd name="connsiteY2" fmla="*/ 38100 h 347663"/>
              <a:gd name="connsiteX3" fmla="*/ 0 w 1833563"/>
              <a:gd name="connsiteY3" fmla="*/ 0 h 347663"/>
              <a:gd name="connsiteX0" fmla="*/ 1833563 w 1833563"/>
              <a:gd name="connsiteY0" fmla="*/ 347663 h 347663"/>
              <a:gd name="connsiteX1" fmla="*/ 1347789 w 1833563"/>
              <a:gd name="connsiteY1" fmla="*/ 209550 h 347663"/>
              <a:gd name="connsiteX2" fmla="*/ 528637 w 1833563"/>
              <a:gd name="connsiteY2" fmla="*/ 38100 h 347663"/>
              <a:gd name="connsiteX3" fmla="*/ 0 w 1833563"/>
              <a:gd name="connsiteY3" fmla="*/ 0 h 34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3563" h="347663">
                <a:moveTo>
                  <a:pt x="1833563" y="347663"/>
                </a:moveTo>
                <a:cubicBezTo>
                  <a:pt x="1685925" y="346075"/>
                  <a:pt x="1565277" y="280194"/>
                  <a:pt x="1347789" y="209550"/>
                </a:cubicBezTo>
                <a:cubicBezTo>
                  <a:pt x="1130301" y="138906"/>
                  <a:pt x="753268" y="73025"/>
                  <a:pt x="528637" y="38100"/>
                </a:cubicBezTo>
                <a:cubicBezTo>
                  <a:pt x="304006" y="3175"/>
                  <a:pt x="152002" y="2381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4800600" y="4571999"/>
            <a:ext cx="1828800" cy="1095375"/>
          </a:xfrm>
          <a:custGeom>
            <a:avLst/>
            <a:gdLst>
              <a:gd name="connsiteX0" fmla="*/ 1828800 w 1828800"/>
              <a:gd name="connsiteY0" fmla="*/ 1095375 h 1168257"/>
              <a:gd name="connsiteX1" fmla="*/ 1509713 w 1828800"/>
              <a:gd name="connsiteY1" fmla="*/ 1090613 h 1168257"/>
              <a:gd name="connsiteX2" fmla="*/ 766763 w 1828800"/>
              <a:gd name="connsiteY2" fmla="*/ 300038 h 1168257"/>
              <a:gd name="connsiteX3" fmla="*/ 0 w 1828800"/>
              <a:gd name="connsiteY3" fmla="*/ 0 h 1168257"/>
              <a:gd name="connsiteX0" fmla="*/ 1828800 w 1828800"/>
              <a:gd name="connsiteY0" fmla="*/ 1095375 h 1177653"/>
              <a:gd name="connsiteX1" fmla="*/ 1509713 w 1828800"/>
              <a:gd name="connsiteY1" fmla="*/ 1090613 h 1177653"/>
              <a:gd name="connsiteX2" fmla="*/ 609601 w 1828800"/>
              <a:gd name="connsiteY2" fmla="*/ 166688 h 1177653"/>
              <a:gd name="connsiteX3" fmla="*/ 0 w 1828800"/>
              <a:gd name="connsiteY3" fmla="*/ 0 h 1177653"/>
              <a:gd name="connsiteX0" fmla="*/ 1828800 w 1828800"/>
              <a:gd name="connsiteY0" fmla="*/ 1095375 h 1106772"/>
              <a:gd name="connsiteX1" fmla="*/ 1290638 w 1828800"/>
              <a:gd name="connsiteY1" fmla="*/ 785813 h 1106772"/>
              <a:gd name="connsiteX2" fmla="*/ 609601 w 1828800"/>
              <a:gd name="connsiteY2" fmla="*/ 166688 h 1106772"/>
              <a:gd name="connsiteX3" fmla="*/ 0 w 1828800"/>
              <a:gd name="connsiteY3" fmla="*/ 0 h 1106772"/>
              <a:gd name="connsiteX0" fmla="*/ 1828800 w 1828800"/>
              <a:gd name="connsiteY0" fmla="*/ 1095375 h 1095375"/>
              <a:gd name="connsiteX1" fmla="*/ 1290638 w 1828800"/>
              <a:gd name="connsiteY1" fmla="*/ 785813 h 1095375"/>
              <a:gd name="connsiteX2" fmla="*/ 609601 w 1828800"/>
              <a:gd name="connsiteY2" fmla="*/ 166688 h 1095375"/>
              <a:gd name="connsiteX3" fmla="*/ 0 w 1828800"/>
              <a:gd name="connsiteY3" fmla="*/ 0 h 1095375"/>
              <a:gd name="connsiteX0" fmla="*/ 1828800 w 1828800"/>
              <a:gd name="connsiteY0" fmla="*/ 1095375 h 1095375"/>
              <a:gd name="connsiteX1" fmla="*/ 1290638 w 1828800"/>
              <a:gd name="connsiteY1" fmla="*/ 785813 h 1095375"/>
              <a:gd name="connsiteX2" fmla="*/ 609601 w 1828800"/>
              <a:gd name="connsiteY2" fmla="*/ 166688 h 1095375"/>
              <a:gd name="connsiteX3" fmla="*/ 0 w 1828800"/>
              <a:gd name="connsiteY3" fmla="*/ 0 h 1095375"/>
              <a:gd name="connsiteX0" fmla="*/ 1828800 w 1828800"/>
              <a:gd name="connsiteY0" fmla="*/ 1095375 h 1095375"/>
              <a:gd name="connsiteX1" fmla="*/ 1266826 w 1828800"/>
              <a:gd name="connsiteY1" fmla="*/ 738188 h 1095375"/>
              <a:gd name="connsiteX2" fmla="*/ 609601 w 1828800"/>
              <a:gd name="connsiteY2" fmla="*/ 166688 h 1095375"/>
              <a:gd name="connsiteX3" fmla="*/ 0 w 1828800"/>
              <a:gd name="connsiteY3" fmla="*/ 0 h 1095375"/>
              <a:gd name="connsiteX0" fmla="*/ 1828800 w 1828800"/>
              <a:gd name="connsiteY0" fmla="*/ 1095375 h 1095375"/>
              <a:gd name="connsiteX1" fmla="*/ 1266826 w 1828800"/>
              <a:gd name="connsiteY1" fmla="*/ 738188 h 1095375"/>
              <a:gd name="connsiteX2" fmla="*/ 609601 w 1828800"/>
              <a:gd name="connsiteY2" fmla="*/ 166688 h 1095375"/>
              <a:gd name="connsiteX3" fmla="*/ 0 w 1828800"/>
              <a:gd name="connsiteY3" fmla="*/ 0 h 109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1095375">
                <a:moveTo>
                  <a:pt x="1828800" y="1095375"/>
                </a:moveTo>
                <a:cubicBezTo>
                  <a:pt x="1600596" y="1087834"/>
                  <a:pt x="1450976" y="907256"/>
                  <a:pt x="1266826" y="738188"/>
                </a:cubicBezTo>
                <a:cubicBezTo>
                  <a:pt x="1082676" y="569120"/>
                  <a:pt x="820739" y="289719"/>
                  <a:pt x="609601" y="166688"/>
                </a:cubicBezTo>
                <a:cubicBezTo>
                  <a:pt x="398463" y="43657"/>
                  <a:pt x="248047" y="6747"/>
                  <a:pt x="0" y="0"/>
                </a:cubicBezTo>
              </a:path>
            </a:pathLst>
          </a:custGeom>
          <a:ln w="12700">
            <a:solidFill>
              <a:schemeClr val="tx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05200" y="4876800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HOST</a:t>
            </a:r>
            <a:endParaRPr lang="en-US" sz="1200" dirty="0"/>
          </a:p>
        </p:txBody>
      </p:sp>
      <p:sp>
        <p:nvSpPr>
          <p:cNvPr id="39" name="Rectangle 38"/>
          <p:cNvSpPr/>
          <p:nvPr/>
        </p:nvSpPr>
        <p:spPr>
          <a:xfrm>
            <a:off x="3505200" y="2514600"/>
            <a:ext cx="2133600" cy="23622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Ipc_start"/>
          <p:cNvGrpSpPr/>
          <p:nvPr/>
        </p:nvGrpSpPr>
        <p:grpSpPr>
          <a:xfrm>
            <a:off x="4267200" y="3276600"/>
            <a:ext cx="1181963" cy="246221"/>
            <a:chOff x="4267200" y="3276600"/>
            <a:chExt cx="1181963" cy="246221"/>
          </a:xfrm>
        </p:grpSpPr>
        <p:sp>
          <p:nvSpPr>
            <p:cNvPr id="42" name="TextBox 41"/>
            <p:cNvSpPr txBox="1"/>
            <p:nvPr/>
          </p:nvSpPr>
          <p:spPr>
            <a:xfrm>
              <a:off x="4572000" y="3276600"/>
              <a:ext cx="877163" cy="24622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 anchor="ctr" anchorCtr="0">
              <a:spAutoFit/>
            </a:bodyPr>
            <a:lstStyle/>
            <a:p>
              <a:r>
                <a:rPr lang="en-US" sz="1000" dirty="0" err="1" smtClean="0">
                  <a:solidFill>
                    <a:schemeClr val="accent1">
                      <a:lumMod val="75000"/>
                    </a:schemeClr>
                  </a:solidFill>
                  <a:latin typeface="Lucida Console" panose="020B0609040504020204" pitchFamily="49" charset="0"/>
                </a:rPr>
                <a:t>Ipc_start</a:t>
              </a:r>
              <a:endParaRPr lang="en-US" sz="1000" dirty="0">
                <a:solidFill>
                  <a:schemeClr val="accent1">
                    <a:lumMod val="75000"/>
                  </a:schemeClr>
                </a:solidFill>
                <a:latin typeface="Lucida Console" panose="020B0609040504020204" pitchFamily="49" charset="0"/>
              </a:endParaRPr>
            </a:p>
          </p:txBody>
        </p:sp>
        <p:cxnSp>
          <p:nvCxnSpPr>
            <p:cNvPr id="43" name="Straight Connector 42"/>
            <p:cNvCxnSpPr>
              <a:stCxn id="42" idx="1"/>
            </p:cNvCxnSpPr>
            <p:nvPr/>
          </p:nvCxnSpPr>
          <p:spPr>
            <a:xfrm flipH="1">
              <a:off x="4267200" y="3399711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441" y="6513148"/>
            <a:ext cx="419159" cy="3334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885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34" grpId="0" animBg="1"/>
      <p:bldP spid="36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"/>
          </a:xfrm>
        </p:spPr>
        <p:txBody>
          <a:bodyPr/>
          <a:lstStyle/>
          <a:p>
            <a:r>
              <a:rPr lang="en-US" dirty="0" smtClean="0"/>
              <a:t>Nodes are fixed functionality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Grap</a:t>
            </a:r>
            <a:r>
              <a:rPr lang="en-US" dirty="0"/>
              <a:t>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524000" y="22098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7384" y="27432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743200" y="2743200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2895600" y="22098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457200" y="34290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ts val="12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Connections provide the IPC communication path</a:t>
            </a:r>
          </a:p>
          <a:p>
            <a:pPr lvl="1"/>
            <a:r>
              <a:rPr lang="en-US" dirty="0" smtClean="0"/>
              <a:t>IPC supports bi-directional communication</a:t>
            </a:r>
          </a:p>
          <a:p>
            <a:pPr lvl="1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5257800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12" name="Oval 11"/>
          <p:cNvSpPr/>
          <p:nvPr/>
        </p:nvSpPr>
        <p:spPr>
          <a:xfrm>
            <a:off x="1524000" y="47244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87384" y="52578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14" name="Oval 13"/>
          <p:cNvSpPr/>
          <p:nvPr/>
        </p:nvSpPr>
        <p:spPr>
          <a:xfrm>
            <a:off x="2895600" y="47244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>
            <a:stCxn id="12" idx="6"/>
            <a:endCxn id="14" idx="2"/>
          </p:cNvCxnSpPr>
          <p:nvPr/>
        </p:nvCxnSpPr>
        <p:spPr>
          <a:xfrm>
            <a:off x="2057400" y="4991100"/>
            <a:ext cx="838200" cy="0"/>
          </a:xfrm>
          <a:prstGeom prst="straightConnector1">
            <a:avLst/>
          </a:prstGeom>
          <a:ln w="1905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70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266110"/>
          </a:xfrm>
        </p:spPr>
        <p:txBody>
          <a:bodyPr/>
          <a:lstStyle/>
          <a:p>
            <a:r>
              <a:rPr lang="en-US" dirty="0" smtClean="0"/>
              <a:t>Data flows in the graph from a producer node to a consumer node.</a:t>
            </a:r>
          </a:p>
          <a:p>
            <a:pPr lvl="1"/>
            <a:r>
              <a:rPr lang="en-US" dirty="0" smtClean="0"/>
              <a:t>Arrow indicates data flow (not communication path).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Graph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3200400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1524000" y="26670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465814" y="37338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ts val="12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Transformer nodes operate on input data to generate new output data.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387384" y="32004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31" name="Oval 30"/>
          <p:cNvSpPr/>
          <p:nvPr/>
        </p:nvSpPr>
        <p:spPr>
          <a:xfrm>
            <a:off x="2895600" y="26670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8" idx="6"/>
            <a:endCxn id="31" idx="2"/>
          </p:cNvCxnSpPr>
          <p:nvPr/>
        </p:nvCxnSpPr>
        <p:spPr>
          <a:xfrm>
            <a:off x="2057400" y="2933700"/>
            <a:ext cx="838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681131" y="5486400"/>
            <a:ext cx="1015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Transformer</a:t>
            </a:r>
            <a:endParaRPr lang="en-US" sz="1200" dirty="0"/>
          </a:p>
        </p:txBody>
      </p:sp>
      <p:sp>
        <p:nvSpPr>
          <p:cNvPr id="36" name="Oval 35"/>
          <p:cNvSpPr/>
          <p:nvPr/>
        </p:nvSpPr>
        <p:spPr>
          <a:xfrm>
            <a:off x="1524000" y="49530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87383" y="54864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38" name="Oval 37"/>
          <p:cNvSpPr/>
          <p:nvPr/>
        </p:nvSpPr>
        <p:spPr>
          <a:xfrm>
            <a:off x="2895600" y="49530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stCxn id="36" idx="6"/>
            <a:endCxn id="38" idx="2"/>
          </p:cNvCxnSpPr>
          <p:nvPr/>
        </p:nvCxnSpPr>
        <p:spPr>
          <a:xfrm>
            <a:off x="2057400" y="5219700"/>
            <a:ext cx="8382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013473" y="5486400"/>
            <a:ext cx="1015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Transformer</a:t>
            </a:r>
            <a:endParaRPr lang="en-US" sz="1200" dirty="0"/>
          </a:p>
        </p:txBody>
      </p:sp>
      <p:sp>
        <p:nvSpPr>
          <p:cNvPr id="41" name="Oval 40"/>
          <p:cNvSpPr/>
          <p:nvPr/>
        </p:nvSpPr>
        <p:spPr>
          <a:xfrm>
            <a:off x="4227942" y="49530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stCxn id="38" idx="6"/>
            <a:endCxn id="41" idx="2"/>
          </p:cNvCxnSpPr>
          <p:nvPr/>
        </p:nvCxnSpPr>
        <p:spPr>
          <a:xfrm>
            <a:off x="3429000" y="5219700"/>
            <a:ext cx="798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383504" y="5486400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46" name="Oval 45"/>
          <p:cNvSpPr/>
          <p:nvPr/>
        </p:nvSpPr>
        <p:spPr>
          <a:xfrm>
            <a:off x="5562600" y="49530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/>
          <p:cNvCxnSpPr>
            <a:stCxn id="41" idx="6"/>
            <a:endCxn id="46" idx="2"/>
          </p:cNvCxnSpPr>
          <p:nvPr/>
        </p:nvCxnSpPr>
        <p:spPr>
          <a:xfrm>
            <a:off x="4761342" y="5219700"/>
            <a:ext cx="80125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213030" y="27432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2194014" y="50292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3505200" y="5029200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Data'</a:t>
            </a:r>
            <a:endParaRPr lang="en-US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4876800" y="5029200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Data''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541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/>
          <p:cNvCxnSpPr>
            <a:endCxn id="8" idx="3"/>
          </p:cNvCxnSpPr>
          <p:nvPr/>
        </p:nvCxnSpPr>
        <p:spPr>
          <a:xfrm flipV="1">
            <a:off x="2232115" y="3579485"/>
            <a:ext cx="1656000" cy="76391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895600" y="3639979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cxnSp>
        <p:nvCxnSpPr>
          <p:cNvPr id="15" name="Straight Arrow Connector 14"/>
          <p:cNvCxnSpPr>
            <a:endCxn id="8" idx="1"/>
          </p:cNvCxnSpPr>
          <p:nvPr/>
        </p:nvCxnSpPr>
        <p:spPr>
          <a:xfrm>
            <a:off x="2247900" y="2476500"/>
            <a:ext cx="1640215" cy="72581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98830" y="2590800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914400"/>
          </a:xfrm>
        </p:spPr>
        <p:txBody>
          <a:bodyPr/>
          <a:lstStyle/>
          <a:p>
            <a:r>
              <a:rPr lang="en-US" dirty="0" smtClean="0"/>
              <a:t>Combiner node receives two inputs and generates one output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973D-8899-462D-AB89-E213A2446633}" type="slidenum">
              <a:rPr lang="en-US" smtClean="0"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Graph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IPC Example ex46_graph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981200" y="22098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44584" y="28194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14" name="Oval 13"/>
          <p:cNvSpPr/>
          <p:nvPr/>
        </p:nvSpPr>
        <p:spPr>
          <a:xfrm>
            <a:off x="1965416" y="40386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28800" y="46482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Producer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459704" y="3733800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Consumer</a:t>
            </a:r>
            <a:endParaRPr lang="en-US" sz="1200" dirty="0"/>
          </a:p>
        </p:txBody>
      </p:sp>
      <p:sp>
        <p:nvSpPr>
          <p:cNvPr id="22" name="Oval 21"/>
          <p:cNvSpPr/>
          <p:nvPr/>
        </p:nvSpPr>
        <p:spPr>
          <a:xfrm>
            <a:off x="5638800" y="31242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>
            <a:stCxn id="8" idx="6"/>
            <a:endCxn id="22" idx="2"/>
          </p:cNvCxnSpPr>
          <p:nvPr/>
        </p:nvCxnSpPr>
        <p:spPr>
          <a:xfrm>
            <a:off x="4343400" y="3390900"/>
            <a:ext cx="12954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810000" y="3124200"/>
            <a:ext cx="5334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52545" y="373380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Combiner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764115" y="3182779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0858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PC">
  <a:themeElements>
    <a:clrScheme name="IPC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A0AEA6"/>
      </a:accent1>
      <a:accent2>
        <a:srgbClr val="AD8F67"/>
      </a:accent2>
      <a:accent3>
        <a:srgbClr val="726056"/>
      </a:accent3>
      <a:accent4>
        <a:srgbClr val="4C5A6A"/>
      </a:accent4>
      <a:accent5>
        <a:srgbClr val="2941FF"/>
      </a:accent5>
      <a:accent6>
        <a:srgbClr val="79463D"/>
      </a:accent6>
      <a:hlink>
        <a:srgbClr val="0000FF"/>
      </a:hlink>
      <a:folHlink>
        <a:srgbClr val="800080"/>
      </a:folHlink>
    </a:clrScheme>
    <a:fontScheme name="IPC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IPC</Template>
  <TotalTime>0</TotalTime>
  <Words>1725</Words>
  <Application>Microsoft Office PowerPoint</Application>
  <PresentationFormat>On-screen Show (4:3)</PresentationFormat>
  <Paragraphs>560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IPC</vt:lpstr>
      <vt:lpstr>IPC Example ex46_graph</vt:lpstr>
      <vt:lpstr>Introduction</vt:lpstr>
      <vt:lpstr>Overview</vt:lpstr>
      <vt:lpstr>Overview (continued)</vt:lpstr>
      <vt:lpstr>DSP Loading</vt:lpstr>
      <vt:lpstr>DSP Loading</vt:lpstr>
      <vt:lpstr>Data Graph</vt:lpstr>
      <vt:lpstr>Data Graph</vt:lpstr>
      <vt:lpstr>Data Graph</vt:lpstr>
      <vt:lpstr>Data Graph</vt:lpstr>
      <vt:lpstr>Data Graph - Summary</vt:lpstr>
      <vt:lpstr>Graph Demo</vt:lpstr>
      <vt:lpstr>Graph Demo</vt:lpstr>
      <vt:lpstr>Graph Demo</vt:lpstr>
      <vt:lpstr>IPC Attach Modes</vt:lpstr>
      <vt:lpstr>IPC Attach Rules</vt:lpstr>
      <vt:lpstr>IPC Attach Example</vt:lpstr>
      <vt:lpstr>IPC Attach Example</vt:lpstr>
      <vt:lpstr>IPC Attach Example</vt:lpstr>
      <vt:lpstr>Data Graph – IPC Communication</vt:lpstr>
      <vt:lpstr>IPC Communication</vt:lpstr>
      <vt:lpstr>IPC Communication</vt:lpstr>
      <vt:lpstr>IPC Communication - summary</vt:lpstr>
      <vt:lpstr>Cluster Manager</vt:lpstr>
      <vt:lpstr>Cluster Manager</vt:lpstr>
      <vt:lpstr>Cluster Manager - example</vt:lpstr>
      <vt:lpstr>Focus Point – new host process</vt:lpstr>
      <vt:lpstr>Focus Point – synchronizing startup</vt:lpstr>
      <vt:lpstr>Focus Point – synchronizing startup</vt:lpstr>
      <vt:lpstr>Focus Point – synchronizing startup</vt:lpstr>
      <vt:lpstr>Focus Point – synchronizing shutdown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2014-10-01T21:45:14Z</dcterms:created>
  <dcterms:modified xsi:type="dcterms:W3CDTF">2015-07-08T00:47:12Z</dcterms:modified>
</cp:coreProperties>
</file>